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6"/>
  </p:notesMasterIdLst>
  <p:sldIdLst>
    <p:sldId id="256" r:id="rId2"/>
    <p:sldId id="257" r:id="rId3"/>
    <p:sldId id="265" r:id="rId4"/>
    <p:sldId id="258" r:id="rId5"/>
    <p:sldId id="259" r:id="rId6"/>
    <p:sldId id="260" r:id="rId7"/>
    <p:sldId id="261" r:id="rId8"/>
    <p:sldId id="262" r:id="rId9"/>
    <p:sldId id="266" r:id="rId10"/>
    <p:sldId id="267" r:id="rId11"/>
    <p:sldId id="268" r:id="rId12"/>
    <p:sldId id="269" r:id="rId13"/>
    <p:sldId id="270" r:id="rId14"/>
    <p:sldId id="271" r:id="rId15"/>
    <p:sldId id="274" r:id="rId16"/>
    <p:sldId id="277" r:id="rId17"/>
    <p:sldId id="278" r:id="rId18"/>
    <p:sldId id="279" r:id="rId19"/>
    <p:sldId id="280" r:id="rId20"/>
    <p:sldId id="281" r:id="rId21"/>
    <p:sldId id="282" r:id="rId22"/>
    <p:sldId id="283" r:id="rId23"/>
    <p:sldId id="263" r:id="rId24"/>
    <p:sldId id="264"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4" d="100"/>
          <a:sy n="74" d="100"/>
        </p:scale>
        <p:origin x="5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29ABB0-A1CC-3342-A2E2-0A7510C0C8CE}" type="doc">
      <dgm:prSet loTypeId="urn:microsoft.com/office/officeart/2005/8/layout/venn2" loCatId="" qsTypeId="urn:microsoft.com/office/officeart/2005/8/quickstyle/simple1" qsCatId="simple" csTypeId="urn:microsoft.com/office/officeart/2005/8/colors/accent1_2" csCatId="accent1" phldr="1"/>
      <dgm:spPr/>
      <dgm:t>
        <a:bodyPr/>
        <a:lstStyle/>
        <a:p>
          <a:endParaRPr lang="en-GB"/>
        </a:p>
      </dgm:t>
    </dgm:pt>
    <dgm:pt modelId="{409B1623-09D9-1D4C-AF10-120E654B0DC3}">
      <dgm:prSet phldrT="[Text]" custT="1"/>
      <dgm:spPr>
        <a:solidFill>
          <a:srgbClr val="D18208"/>
        </a:solidFill>
      </dgm:spPr>
      <dgm:t>
        <a:bodyPr/>
        <a:lstStyle/>
        <a:p>
          <a:r>
            <a:rPr lang="en-GB" sz="1600" b="1" dirty="0"/>
            <a:t>The organisations around the team</a:t>
          </a:r>
        </a:p>
      </dgm:t>
    </dgm:pt>
    <dgm:pt modelId="{FC22B1CB-8BA7-8140-9916-7FBD100FC67A}" type="parTrans" cxnId="{130F7241-0D89-F144-876F-33298059087B}">
      <dgm:prSet/>
      <dgm:spPr/>
      <dgm:t>
        <a:bodyPr/>
        <a:lstStyle/>
        <a:p>
          <a:endParaRPr lang="en-GB"/>
        </a:p>
      </dgm:t>
    </dgm:pt>
    <dgm:pt modelId="{77882C81-F4A4-284F-99E7-13517095970F}" type="sibTrans" cxnId="{130F7241-0D89-F144-876F-33298059087B}">
      <dgm:prSet/>
      <dgm:spPr/>
      <dgm:t>
        <a:bodyPr/>
        <a:lstStyle/>
        <a:p>
          <a:endParaRPr lang="en-GB"/>
        </a:p>
      </dgm:t>
    </dgm:pt>
    <dgm:pt modelId="{C77B0CCD-CA20-D34E-B57B-BF5EFD45EB85}">
      <dgm:prSet phldrT="[Text]" custT="1"/>
      <dgm:spPr>
        <a:solidFill>
          <a:schemeClr val="accent5"/>
        </a:solidFill>
      </dgm:spPr>
      <dgm:t>
        <a:bodyPr/>
        <a:lstStyle/>
        <a:p>
          <a:r>
            <a:rPr lang="en-GB" sz="1600" b="1" dirty="0"/>
            <a:t>The interagency team</a:t>
          </a:r>
        </a:p>
      </dgm:t>
    </dgm:pt>
    <dgm:pt modelId="{8D46F674-C00D-E34D-A9B9-28D3C7FDA7B6}" type="parTrans" cxnId="{EE616206-985A-2F41-BE6B-9D15D9AAA5C4}">
      <dgm:prSet/>
      <dgm:spPr/>
      <dgm:t>
        <a:bodyPr/>
        <a:lstStyle/>
        <a:p>
          <a:endParaRPr lang="en-GB"/>
        </a:p>
      </dgm:t>
    </dgm:pt>
    <dgm:pt modelId="{082DEE02-7AE3-214D-AE06-31E49075EB61}" type="sibTrans" cxnId="{EE616206-985A-2F41-BE6B-9D15D9AAA5C4}">
      <dgm:prSet/>
      <dgm:spPr/>
      <dgm:t>
        <a:bodyPr/>
        <a:lstStyle/>
        <a:p>
          <a:endParaRPr lang="en-GB"/>
        </a:p>
      </dgm:t>
    </dgm:pt>
    <dgm:pt modelId="{ED3248E6-49F8-B940-BA98-57002AA6ADBC}">
      <dgm:prSet phldrT="[Text]" custT="1"/>
      <dgm:spPr>
        <a:solidFill>
          <a:schemeClr val="accent5">
            <a:lumMod val="75000"/>
          </a:schemeClr>
        </a:solidFill>
      </dgm:spPr>
      <dgm:t>
        <a:bodyPr/>
        <a:lstStyle/>
        <a:p>
          <a:r>
            <a:rPr lang="en-GB" sz="1600" b="1" dirty="0"/>
            <a:t>Direct work with the adult</a:t>
          </a:r>
        </a:p>
      </dgm:t>
    </dgm:pt>
    <dgm:pt modelId="{D06A7A9C-F1F5-234D-81E9-F38222195508}" type="parTrans" cxnId="{0E29A900-D811-9648-B067-CD9ADF6916A6}">
      <dgm:prSet/>
      <dgm:spPr/>
      <dgm:t>
        <a:bodyPr/>
        <a:lstStyle/>
        <a:p>
          <a:endParaRPr lang="en-GB"/>
        </a:p>
      </dgm:t>
    </dgm:pt>
    <dgm:pt modelId="{3FC67A61-F22D-DF41-9340-BF8973651097}" type="sibTrans" cxnId="{0E29A900-D811-9648-B067-CD9ADF6916A6}">
      <dgm:prSet/>
      <dgm:spPr/>
      <dgm:t>
        <a:bodyPr/>
        <a:lstStyle/>
        <a:p>
          <a:endParaRPr lang="en-GB"/>
        </a:p>
      </dgm:t>
    </dgm:pt>
    <dgm:pt modelId="{6B2DC12D-09C0-4244-8496-6F6DAEB87F45}">
      <dgm:prSet custT="1"/>
      <dgm:spPr>
        <a:solidFill>
          <a:srgbClr val="AA4D64"/>
        </a:solidFill>
      </dgm:spPr>
      <dgm:t>
        <a:bodyPr/>
        <a:lstStyle/>
        <a:p>
          <a:r>
            <a:rPr lang="en-GB" sz="1600" b="1" dirty="0"/>
            <a:t>Legal and policy context</a:t>
          </a:r>
        </a:p>
      </dgm:t>
    </dgm:pt>
    <dgm:pt modelId="{91720FED-F793-B145-B604-BB29902E3B24}" type="parTrans" cxnId="{5A705295-4715-964D-8540-8E03FE0883C9}">
      <dgm:prSet/>
      <dgm:spPr/>
      <dgm:t>
        <a:bodyPr/>
        <a:lstStyle/>
        <a:p>
          <a:endParaRPr lang="en-GB"/>
        </a:p>
      </dgm:t>
    </dgm:pt>
    <dgm:pt modelId="{32688373-3352-9E46-92D0-2441A263E555}" type="sibTrans" cxnId="{5A705295-4715-964D-8540-8E03FE0883C9}">
      <dgm:prSet/>
      <dgm:spPr/>
      <dgm:t>
        <a:bodyPr/>
        <a:lstStyle/>
        <a:p>
          <a:endParaRPr lang="en-GB"/>
        </a:p>
      </dgm:t>
    </dgm:pt>
    <dgm:pt modelId="{91C33C7A-54C5-FC4C-9422-67B991C4DBFF}">
      <dgm:prSet custT="1"/>
      <dgm:spPr/>
      <dgm:t>
        <a:bodyPr/>
        <a:lstStyle/>
        <a:p>
          <a:r>
            <a:rPr lang="en-GB" sz="1600" b="1" dirty="0"/>
            <a:t>SAB governance</a:t>
          </a:r>
        </a:p>
      </dgm:t>
    </dgm:pt>
    <dgm:pt modelId="{D9A799DF-B129-0C45-9B04-DB6E0615F7FB}" type="parTrans" cxnId="{547989F5-04A7-8045-95B0-907CF33746F3}">
      <dgm:prSet/>
      <dgm:spPr/>
      <dgm:t>
        <a:bodyPr/>
        <a:lstStyle/>
        <a:p>
          <a:endParaRPr lang="en-GB"/>
        </a:p>
      </dgm:t>
    </dgm:pt>
    <dgm:pt modelId="{EBD98485-D1AE-A043-A550-33722BAE7F5F}" type="sibTrans" cxnId="{547989F5-04A7-8045-95B0-907CF33746F3}">
      <dgm:prSet/>
      <dgm:spPr/>
      <dgm:t>
        <a:bodyPr/>
        <a:lstStyle/>
        <a:p>
          <a:endParaRPr lang="en-GB"/>
        </a:p>
      </dgm:t>
    </dgm:pt>
    <dgm:pt modelId="{FC7F9680-EF85-FD47-940F-640DB195799F}" type="pres">
      <dgm:prSet presAssocID="{7229ABB0-A1CC-3342-A2E2-0A7510C0C8CE}" presName="Name0" presStyleCnt="0">
        <dgm:presLayoutVars>
          <dgm:chMax val="7"/>
          <dgm:resizeHandles val="exact"/>
        </dgm:presLayoutVars>
      </dgm:prSet>
      <dgm:spPr/>
      <dgm:t>
        <a:bodyPr/>
        <a:lstStyle/>
        <a:p>
          <a:endParaRPr lang="en-GB"/>
        </a:p>
      </dgm:t>
    </dgm:pt>
    <dgm:pt modelId="{7E7D3E7A-0EB8-484C-B15A-61EAFAEBEAC0}" type="pres">
      <dgm:prSet presAssocID="{7229ABB0-A1CC-3342-A2E2-0A7510C0C8CE}" presName="comp1" presStyleCnt="0"/>
      <dgm:spPr/>
    </dgm:pt>
    <dgm:pt modelId="{33F1A3D9-85F7-AC4E-AB2C-0B05E1AFEC7C}" type="pres">
      <dgm:prSet presAssocID="{7229ABB0-A1CC-3342-A2E2-0A7510C0C8CE}" presName="circle1" presStyleLbl="node1" presStyleIdx="0" presStyleCnt="5"/>
      <dgm:spPr/>
      <dgm:t>
        <a:bodyPr/>
        <a:lstStyle/>
        <a:p>
          <a:endParaRPr lang="en-GB"/>
        </a:p>
      </dgm:t>
    </dgm:pt>
    <dgm:pt modelId="{8FD8D642-783C-1349-AF0D-3BCBD958647B}" type="pres">
      <dgm:prSet presAssocID="{7229ABB0-A1CC-3342-A2E2-0A7510C0C8CE}" presName="c1text" presStyleLbl="node1" presStyleIdx="0" presStyleCnt="5">
        <dgm:presLayoutVars>
          <dgm:bulletEnabled val="1"/>
        </dgm:presLayoutVars>
      </dgm:prSet>
      <dgm:spPr/>
      <dgm:t>
        <a:bodyPr/>
        <a:lstStyle/>
        <a:p>
          <a:endParaRPr lang="en-GB"/>
        </a:p>
      </dgm:t>
    </dgm:pt>
    <dgm:pt modelId="{72CD3943-5854-514F-996C-983F63571945}" type="pres">
      <dgm:prSet presAssocID="{7229ABB0-A1CC-3342-A2E2-0A7510C0C8CE}" presName="comp2" presStyleCnt="0"/>
      <dgm:spPr/>
    </dgm:pt>
    <dgm:pt modelId="{3E252FE6-8D43-1B4D-9B95-10DFF69179DD}" type="pres">
      <dgm:prSet presAssocID="{7229ABB0-A1CC-3342-A2E2-0A7510C0C8CE}" presName="circle2" presStyleLbl="node1" presStyleIdx="1" presStyleCnt="5"/>
      <dgm:spPr/>
      <dgm:t>
        <a:bodyPr/>
        <a:lstStyle/>
        <a:p>
          <a:endParaRPr lang="en-GB"/>
        </a:p>
      </dgm:t>
    </dgm:pt>
    <dgm:pt modelId="{7883F23F-1D25-044D-96A8-2B986C23965E}" type="pres">
      <dgm:prSet presAssocID="{7229ABB0-A1CC-3342-A2E2-0A7510C0C8CE}" presName="c2text" presStyleLbl="node1" presStyleIdx="1" presStyleCnt="5">
        <dgm:presLayoutVars>
          <dgm:bulletEnabled val="1"/>
        </dgm:presLayoutVars>
      </dgm:prSet>
      <dgm:spPr/>
      <dgm:t>
        <a:bodyPr/>
        <a:lstStyle/>
        <a:p>
          <a:endParaRPr lang="en-GB"/>
        </a:p>
      </dgm:t>
    </dgm:pt>
    <dgm:pt modelId="{F2F5A46F-B1DF-EA46-9C92-4C5C9EC2736E}" type="pres">
      <dgm:prSet presAssocID="{7229ABB0-A1CC-3342-A2E2-0A7510C0C8CE}" presName="comp3" presStyleCnt="0"/>
      <dgm:spPr/>
    </dgm:pt>
    <dgm:pt modelId="{CB0648A5-F228-DE44-B513-6A1D197434D8}" type="pres">
      <dgm:prSet presAssocID="{7229ABB0-A1CC-3342-A2E2-0A7510C0C8CE}" presName="circle3" presStyleLbl="node1" presStyleIdx="2" presStyleCnt="5"/>
      <dgm:spPr/>
      <dgm:t>
        <a:bodyPr/>
        <a:lstStyle/>
        <a:p>
          <a:endParaRPr lang="en-GB"/>
        </a:p>
      </dgm:t>
    </dgm:pt>
    <dgm:pt modelId="{2A6ABA6C-E540-6948-9285-851F02FB4AA0}" type="pres">
      <dgm:prSet presAssocID="{7229ABB0-A1CC-3342-A2E2-0A7510C0C8CE}" presName="c3text" presStyleLbl="node1" presStyleIdx="2" presStyleCnt="5">
        <dgm:presLayoutVars>
          <dgm:bulletEnabled val="1"/>
        </dgm:presLayoutVars>
      </dgm:prSet>
      <dgm:spPr/>
      <dgm:t>
        <a:bodyPr/>
        <a:lstStyle/>
        <a:p>
          <a:endParaRPr lang="en-GB"/>
        </a:p>
      </dgm:t>
    </dgm:pt>
    <dgm:pt modelId="{C0C905DE-96E0-2740-B5F1-09B77A7677C2}" type="pres">
      <dgm:prSet presAssocID="{7229ABB0-A1CC-3342-A2E2-0A7510C0C8CE}" presName="comp4" presStyleCnt="0"/>
      <dgm:spPr/>
    </dgm:pt>
    <dgm:pt modelId="{3B695C05-98BE-D545-9ED3-1F2B8BAA11CB}" type="pres">
      <dgm:prSet presAssocID="{7229ABB0-A1CC-3342-A2E2-0A7510C0C8CE}" presName="circle4" presStyleLbl="node1" presStyleIdx="3" presStyleCnt="5" custLinFactNeighborX="-328" custLinFactNeighborY="-1969"/>
      <dgm:spPr/>
      <dgm:t>
        <a:bodyPr/>
        <a:lstStyle/>
        <a:p>
          <a:endParaRPr lang="en-GB"/>
        </a:p>
      </dgm:t>
    </dgm:pt>
    <dgm:pt modelId="{7EF1F54D-1DE8-524B-B959-9F1C232A3838}" type="pres">
      <dgm:prSet presAssocID="{7229ABB0-A1CC-3342-A2E2-0A7510C0C8CE}" presName="c4text" presStyleLbl="node1" presStyleIdx="3" presStyleCnt="5">
        <dgm:presLayoutVars>
          <dgm:bulletEnabled val="1"/>
        </dgm:presLayoutVars>
      </dgm:prSet>
      <dgm:spPr/>
      <dgm:t>
        <a:bodyPr/>
        <a:lstStyle/>
        <a:p>
          <a:endParaRPr lang="en-GB"/>
        </a:p>
      </dgm:t>
    </dgm:pt>
    <dgm:pt modelId="{05412A2B-16DA-1C47-A70B-E7AD2E1ACDA1}" type="pres">
      <dgm:prSet presAssocID="{7229ABB0-A1CC-3342-A2E2-0A7510C0C8CE}" presName="comp5" presStyleCnt="0"/>
      <dgm:spPr/>
    </dgm:pt>
    <dgm:pt modelId="{403D42FA-6D6A-0249-AAFF-1B0731E61ED2}" type="pres">
      <dgm:prSet presAssocID="{7229ABB0-A1CC-3342-A2E2-0A7510C0C8CE}" presName="circle5" presStyleLbl="node1" presStyleIdx="4" presStyleCnt="5"/>
      <dgm:spPr/>
      <dgm:t>
        <a:bodyPr/>
        <a:lstStyle/>
        <a:p>
          <a:endParaRPr lang="en-GB"/>
        </a:p>
      </dgm:t>
    </dgm:pt>
    <dgm:pt modelId="{4E5432E0-2763-F346-8471-6CEDC6430482}" type="pres">
      <dgm:prSet presAssocID="{7229ABB0-A1CC-3342-A2E2-0A7510C0C8CE}" presName="c5text" presStyleLbl="node1" presStyleIdx="4" presStyleCnt="5">
        <dgm:presLayoutVars>
          <dgm:bulletEnabled val="1"/>
        </dgm:presLayoutVars>
      </dgm:prSet>
      <dgm:spPr/>
      <dgm:t>
        <a:bodyPr/>
        <a:lstStyle/>
        <a:p>
          <a:endParaRPr lang="en-GB"/>
        </a:p>
      </dgm:t>
    </dgm:pt>
  </dgm:ptLst>
  <dgm:cxnLst>
    <dgm:cxn modelId="{130F7241-0D89-F144-876F-33298059087B}" srcId="{7229ABB0-A1CC-3342-A2E2-0A7510C0C8CE}" destId="{409B1623-09D9-1D4C-AF10-120E654B0DC3}" srcOrd="2" destOrd="0" parTransId="{FC22B1CB-8BA7-8140-9916-7FBD100FC67A}" sibTransId="{77882C81-F4A4-284F-99E7-13517095970F}"/>
    <dgm:cxn modelId="{13001B7C-90B3-4835-BBC2-289957F8A4B5}" type="presOf" srcId="{409B1623-09D9-1D4C-AF10-120E654B0DC3}" destId="{CB0648A5-F228-DE44-B513-6A1D197434D8}" srcOrd="0" destOrd="0" presId="urn:microsoft.com/office/officeart/2005/8/layout/venn2"/>
    <dgm:cxn modelId="{CCE98068-1D20-4541-B177-D55B95844124}" type="presOf" srcId="{6B2DC12D-09C0-4244-8496-6F6DAEB87F45}" destId="{33F1A3D9-85F7-AC4E-AB2C-0B05E1AFEC7C}" srcOrd="0" destOrd="0" presId="urn:microsoft.com/office/officeart/2005/8/layout/venn2"/>
    <dgm:cxn modelId="{EE616206-985A-2F41-BE6B-9D15D9AAA5C4}" srcId="{7229ABB0-A1CC-3342-A2E2-0A7510C0C8CE}" destId="{C77B0CCD-CA20-D34E-B57B-BF5EFD45EB85}" srcOrd="3" destOrd="0" parTransId="{8D46F674-C00D-E34D-A9B9-28D3C7FDA7B6}" sibTransId="{082DEE02-7AE3-214D-AE06-31E49075EB61}"/>
    <dgm:cxn modelId="{5A705295-4715-964D-8540-8E03FE0883C9}" srcId="{7229ABB0-A1CC-3342-A2E2-0A7510C0C8CE}" destId="{6B2DC12D-09C0-4244-8496-6F6DAEB87F45}" srcOrd="0" destOrd="0" parTransId="{91720FED-F793-B145-B604-BB29902E3B24}" sibTransId="{32688373-3352-9E46-92D0-2441A263E555}"/>
    <dgm:cxn modelId="{0E29A900-D811-9648-B067-CD9ADF6916A6}" srcId="{7229ABB0-A1CC-3342-A2E2-0A7510C0C8CE}" destId="{ED3248E6-49F8-B940-BA98-57002AA6ADBC}" srcOrd="4" destOrd="0" parTransId="{D06A7A9C-F1F5-234D-81E9-F38222195508}" sibTransId="{3FC67A61-F22D-DF41-9340-BF8973651097}"/>
    <dgm:cxn modelId="{5AFD8EB4-BEC3-4151-95C2-DEE6F011911F}" type="presOf" srcId="{6B2DC12D-09C0-4244-8496-6F6DAEB87F45}" destId="{8FD8D642-783C-1349-AF0D-3BCBD958647B}" srcOrd="1" destOrd="0" presId="urn:microsoft.com/office/officeart/2005/8/layout/venn2"/>
    <dgm:cxn modelId="{811CE2E4-3C48-4ACE-9421-262885904C46}" type="presOf" srcId="{ED3248E6-49F8-B940-BA98-57002AA6ADBC}" destId="{4E5432E0-2763-F346-8471-6CEDC6430482}" srcOrd="1" destOrd="0" presId="urn:microsoft.com/office/officeart/2005/8/layout/venn2"/>
    <dgm:cxn modelId="{36721FBC-F5A6-4209-A978-683904B7A3C7}" type="presOf" srcId="{409B1623-09D9-1D4C-AF10-120E654B0DC3}" destId="{2A6ABA6C-E540-6948-9285-851F02FB4AA0}" srcOrd="1" destOrd="0" presId="urn:microsoft.com/office/officeart/2005/8/layout/venn2"/>
    <dgm:cxn modelId="{1830693D-CDF1-473D-9061-EBFF01FC278C}" type="presOf" srcId="{C77B0CCD-CA20-D34E-B57B-BF5EFD45EB85}" destId="{7EF1F54D-1DE8-524B-B959-9F1C232A3838}" srcOrd="1" destOrd="0" presId="urn:microsoft.com/office/officeart/2005/8/layout/venn2"/>
    <dgm:cxn modelId="{105EF02C-3C07-4B25-A1EB-EB6BBE015FD8}" type="presOf" srcId="{91C33C7A-54C5-FC4C-9422-67B991C4DBFF}" destId="{3E252FE6-8D43-1B4D-9B95-10DFF69179DD}" srcOrd="0" destOrd="0" presId="urn:microsoft.com/office/officeart/2005/8/layout/venn2"/>
    <dgm:cxn modelId="{3A224AF8-E1FE-4CD1-8288-1B2405199185}" type="presOf" srcId="{91C33C7A-54C5-FC4C-9422-67B991C4DBFF}" destId="{7883F23F-1D25-044D-96A8-2B986C23965E}" srcOrd="1" destOrd="0" presId="urn:microsoft.com/office/officeart/2005/8/layout/venn2"/>
    <dgm:cxn modelId="{718BE36C-0172-4185-AF36-88D2CD27B0E6}" type="presOf" srcId="{7229ABB0-A1CC-3342-A2E2-0A7510C0C8CE}" destId="{FC7F9680-EF85-FD47-940F-640DB195799F}" srcOrd="0" destOrd="0" presId="urn:microsoft.com/office/officeart/2005/8/layout/venn2"/>
    <dgm:cxn modelId="{547989F5-04A7-8045-95B0-907CF33746F3}" srcId="{7229ABB0-A1CC-3342-A2E2-0A7510C0C8CE}" destId="{91C33C7A-54C5-FC4C-9422-67B991C4DBFF}" srcOrd="1" destOrd="0" parTransId="{D9A799DF-B129-0C45-9B04-DB6E0615F7FB}" sibTransId="{EBD98485-D1AE-A043-A550-33722BAE7F5F}"/>
    <dgm:cxn modelId="{C8F943B1-E269-4073-8113-C43FBEBCBBBE}" type="presOf" srcId="{C77B0CCD-CA20-D34E-B57B-BF5EFD45EB85}" destId="{3B695C05-98BE-D545-9ED3-1F2B8BAA11CB}" srcOrd="0" destOrd="0" presId="urn:microsoft.com/office/officeart/2005/8/layout/venn2"/>
    <dgm:cxn modelId="{42DF591C-75D8-41AF-B49F-0B7D501DB871}" type="presOf" srcId="{ED3248E6-49F8-B940-BA98-57002AA6ADBC}" destId="{403D42FA-6D6A-0249-AAFF-1B0731E61ED2}" srcOrd="0" destOrd="0" presId="urn:microsoft.com/office/officeart/2005/8/layout/venn2"/>
    <dgm:cxn modelId="{4E2D7908-D616-47CE-B364-35668941A8E1}" type="presParOf" srcId="{FC7F9680-EF85-FD47-940F-640DB195799F}" destId="{7E7D3E7A-0EB8-484C-B15A-61EAFAEBEAC0}" srcOrd="0" destOrd="0" presId="urn:microsoft.com/office/officeart/2005/8/layout/venn2"/>
    <dgm:cxn modelId="{0D11BB44-713C-4AAE-B5E3-8828069D65BF}" type="presParOf" srcId="{7E7D3E7A-0EB8-484C-B15A-61EAFAEBEAC0}" destId="{33F1A3D9-85F7-AC4E-AB2C-0B05E1AFEC7C}" srcOrd="0" destOrd="0" presId="urn:microsoft.com/office/officeart/2005/8/layout/venn2"/>
    <dgm:cxn modelId="{50C91B16-61B6-4184-8679-CEADAEEA42FC}" type="presParOf" srcId="{7E7D3E7A-0EB8-484C-B15A-61EAFAEBEAC0}" destId="{8FD8D642-783C-1349-AF0D-3BCBD958647B}" srcOrd="1" destOrd="0" presId="urn:microsoft.com/office/officeart/2005/8/layout/venn2"/>
    <dgm:cxn modelId="{CFFC70C4-C840-423E-B158-0ED41A7A160C}" type="presParOf" srcId="{FC7F9680-EF85-FD47-940F-640DB195799F}" destId="{72CD3943-5854-514F-996C-983F63571945}" srcOrd="1" destOrd="0" presId="urn:microsoft.com/office/officeart/2005/8/layout/venn2"/>
    <dgm:cxn modelId="{6D779D63-06F3-46CC-A2FD-2C317C90F012}" type="presParOf" srcId="{72CD3943-5854-514F-996C-983F63571945}" destId="{3E252FE6-8D43-1B4D-9B95-10DFF69179DD}" srcOrd="0" destOrd="0" presId="urn:microsoft.com/office/officeart/2005/8/layout/venn2"/>
    <dgm:cxn modelId="{878A818B-D550-4190-AA62-0AF7C0899234}" type="presParOf" srcId="{72CD3943-5854-514F-996C-983F63571945}" destId="{7883F23F-1D25-044D-96A8-2B986C23965E}" srcOrd="1" destOrd="0" presId="urn:microsoft.com/office/officeart/2005/8/layout/venn2"/>
    <dgm:cxn modelId="{61B59823-8C5B-4361-80EC-F3D4B90BF037}" type="presParOf" srcId="{FC7F9680-EF85-FD47-940F-640DB195799F}" destId="{F2F5A46F-B1DF-EA46-9C92-4C5C9EC2736E}" srcOrd="2" destOrd="0" presId="urn:microsoft.com/office/officeart/2005/8/layout/venn2"/>
    <dgm:cxn modelId="{32F0B953-CE7E-477A-9F4F-2F62578BD201}" type="presParOf" srcId="{F2F5A46F-B1DF-EA46-9C92-4C5C9EC2736E}" destId="{CB0648A5-F228-DE44-B513-6A1D197434D8}" srcOrd="0" destOrd="0" presId="urn:microsoft.com/office/officeart/2005/8/layout/venn2"/>
    <dgm:cxn modelId="{D25C771B-3E50-4EC7-8963-645FC1007D8F}" type="presParOf" srcId="{F2F5A46F-B1DF-EA46-9C92-4C5C9EC2736E}" destId="{2A6ABA6C-E540-6948-9285-851F02FB4AA0}" srcOrd="1" destOrd="0" presId="urn:microsoft.com/office/officeart/2005/8/layout/venn2"/>
    <dgm:cxn modelId="{B66680CB-70BB-43AA-9D7E-05CD5E3694EC}" type="presParOf" srcId="{FC7F9680-EF85-FD47-940F-640DB195799F}" destId="{C0C905DE-96E0-2740-B5F1-09B77A7677C2}" srcOrd="3" destOrd="0" presId="urn:microsoft.com/office/officeart/2005/8/layout/venn2"/>
    <dgm:cxn modelId="{D1B744A2-1DFF-441C-8844-33C96BF9C87A}" type="presParOf" srcId="{C0C905DE-96E0-2740-B5F1-09B77A7677C2}" destId="{3B695C05-98BE-D545-9ED3-1F2B8BAA11CB}" srcOrd="0" destOrd="0" presId="urn:microsoft.com/office/officeart/2005/8/layout/venn2"/>
    <dgm:cxn modelId="{2C935D8A-E4FC-485F-B12D-854E2EEA5EE8}" type="presParOf" srcId="{C0C905DE-96E0-2740-B5F1-09B77A7677C2}" destId="{7EF1F54D-1DE8-524B-B959-9F1C232A3838}" srcOrd="1" destOrd="0" presId="urn:microsoft.com/office/officeart/2005/8/layout/venn2"/>
    <dgm:cxn modelId="{C85AC93E-758E-4BC3-B57D-306D8F59EB22}" type="presParOf" srcId="{FC7F9680-EF85-FD47-940F-640DB195799F}" destId="{05412A2B-16DA-1C47-A70B-E7AD2E1ACDA1}" srcOrd="4" destOrd="0" presId="urn:microsoft.com/office/officeart/2005/8/layout/venn2"/>
    <dgm:cxn modelId="{BC1CE617-AD37-4429-BD01-63C3029CD260}" type="presParOf" srcId="{05412A2B-16DA-1C47-A70B-E7AD2E1ACDA1}" destId="{403D42FA-6D6A-0249-AAFF-1B0731E61ED2}" srcOrd="0" destOrd="0" presId="urn:microsoft.com/office/officeart/2005/8/layout/venn2"/>
    <dgm:cxn modelId="{E4B98B5D-0AC1-438F-93BB-A491C11636AD}" type="presParOf" srcId="{05412A2B-16DA-1C47-A70B-E7AD2E1ACDA1}" destId="{4E5432E0-2763-F346-8471-6CEDC6430482}"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44F4C2-3C06-40FE-86E0-DD85B8E1120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6CC114E8-973F-4213-B560-3DD6527FC95F}">
      <dgm:prSet phldrT="[Text]"/>
      <dgm:spPr/>
      <dgm:t>
        <a:bodyPr/>
        <a:lstStyle/>
        <a:p>
          <a:r>
            <a:rPr lang="en-GB" dirty="0"/>
            <a:t>Person-centred, relationship-based practice</a:t>
          </a:r>
        </a:p>
      </dgm:t>
    </dgm:pt>
    <dgm:pt modelId="{30C50D99-43DB-44DE-94BF-DE360FD28FF3}" type="parTrans" cxnId="{B931E2C4-30DC-4C51-AC7C-27E4D1895673}">
      <dgm:prSet/>
      <dgm:spPr/>
      <dgm:t>
        <a:bodyPr/>
        <a:lstStyle/>
        <a:p>
          <a:endParaRPr lang="en-GB"/>
        </a:p>
      </dgm:t>
    </dgm:pt>
    <dgm:pt modelId="{6582E3C0-39E9-4F4E-A82E-79F7273CCEEE}" type="sibTrans" cxnId="{B931E2C4-30DC-4C51-AC7C-27E4D1895673}">
      <dgm:prSet/>
      <dgm:spPr/>
      <dgm:t>
        <a:bodyPr/>
        <a:lstStyle/>
        <a:p>
          <a:endParaRPr lang="en-GB"/>
        </a:p>
      </dgm:t>
    </dgm:pt>
    <dgm:pt modelId="{9055461E-16C7-4289-851D-A23B69F77E35}">
      <dgm:prSet phldrT="[Text]"/>
      <dgm:spPr/>
      <dgm:t>
        <a:bodyPr/>
        <a:lstStyle/>
        <a:p>
          <a:r>
            <a:rPr lang="en-GB" dirty="0"/>
            <a:t>Assessment &amp; review of risk and capacity</a:t>
          </a:r>
        </a:p>
      </dgm:t>
    </dgm:pt>
    <dgm:pt modelId="{282FBDB4-2E89-4D49-BCCB-9299C56D0B16}" type="parTrans" cxnId="{50B20F01-A17B-4871-844F-844D96155ADE}">
      <dgm:prSet/>
      <dgm:spPr/>
      <dgm:t>
        <a:bodyPr/>
        <a:lstStyle/>
        <a:p>
          <a:endParaRPr lang="en-GB"/>
        </a:p>
      </dgm:t>
    </dgm:pt>
    <dgm:pt modelId="{DF2D71E8-6E60-40EB-BAE0-1955870BB892}" type="sibTrans" cxnId="{50B20F01-A17B-4871-844F-844D96155ADE}">
      <dgm:prSet/>
      <dgm:spPr/>
      <dgm:t>
        <a:bodyPr/>
        <a:lstStyle/>
        <a:p>
          <a:endParaRPr lang="en-GB"/>
        </a:p>
      </dgm:t>
    </dgm:pt>
    <dgm:pt modelId="{FD146519-23BB-46BC-862C-D52ED2FD4C1E}">
      <dgm:prSet phldrT="[Text]"/>
      <dgm:spPr/>
      <dgm:t>
        <a:bodyPr/>
        <a:lstStyle/>
        <a:p>
          <a:r>
            <a:rPr lang="en-GB" dirty="0"/>
            <a:t>Family </a:t>
          </a:r>
          <a:r>
            <a:rPr lang="en-GB" dirty="0" smtClean="0"/>
            <a:t>involvement (think family)</a:t>
          </a:r>
          <a:endParaRPr lang="en-GB" dirty="0"/>
        </a:p>
      </dgm:t>
    </dgm:pt>
    <dgm:pt modelId="{E04869BE-5BB3-4468-8508-64021CF12CA2}" type="parTrans" cxnId="{398C0E83-1DC8-494D-A4B6-FD47D490471F}">
      <dgm:prSet/>
      <dgm:spPr/>
      <dgm:t>
        <a:bodyPr/>
        <a:lstStyle/>
        <a:p>
          <a:endParaRPr lang="en-GB"/>
        </a:p>
      </dgm:t>
    </dgm:pt>
    <dgm:pt modelId="{23CB874D-D77C-466D-9EC8-E84E003ED22C}" type="sibTrans" cxnId="{398C0E83-1DC8-494D-A4B6-FD47D490471F}">
      <dgm:prSet/>
      <dgm:spPr/>
      <dgm:t>
        <a:bodyPr/>
        <a:lstStyle/>
        <a:p>
          <a:endParaRPr lang="en-GB"/>
        </a:p>
      </dgm:t>
    </dgm:pt>
    <dgm:pt modelId="{09943AA2-726A-4891-8FD8-ECA33DA5EAE7}">
      <dgm:prSet phldrT="[Text]"/>
      <dgm:spPr/>
      <dgm:t>
        <a:bodyPr/>
        <a:lstStyle/>
        <a:p>
          <a:r>
            <a:rPr lang="en-GB" dirty="0"/>
            <a:t>Availability of specialist advice</a:t>
          </a:r>
        </a:p>
      </dgm:t>
    </dgm:pt>
    <dgm:pt modelId="{0326CDDB-5E59-41F8-924C-6F2CF66A1494}" type="parTrans" cxnId="{4AB3C6DF-FD72-4327-A16D-D000E682F8A8}">
      <dgm:prSet/>
      <dgm:spPr/>
      <dgm:t>
        <a:bodyPr/>
        <a:lstStyle/>
        <a:p>
          <a:endParaRPr lang="en-GB"/>
        </a:p>
      </dgm:t>
    </dgm:pt>
    <dgm:pt modelId="{C7663F86-5CAE-4209-AE7F-9790DA10E80D}" type="sibTrans" cxnId="{4AB3C6DF-FD72-4327-A16D-D000E682F8A8}">
      <dgm:prSet/>
      <dgm:spPr/>
      <dgm:t>
        <a:bodyPr/>
        <a:lstStyle/>
        <a:p>
          <a:endParaRPr lang="en-GB"/>
        </a:p>
      </dgm:t>
    </dgm:pt>
    <dgm:pt modelId="{46B03BCD-FB2B-4074-B155-89E190712966}">
      <dgm:prSet phldrT="[Text]"/>
      <dgm:spPr/>
      <dgm:t>
        <a:bodyPr/>
        <a:lstStyle/>
        <a:p>
          <a:r>
            <a:rPr lang="en-GB" dirty="0"/>
            <a:t>Legal literacy</a:t>
          </a:r>
        </a:p>
      </dgm:t>
    </dgm:pt>
    <dgm:pt modelId="{9649E1F6-020B-410D-AD7E-E80688EB4B23}" type="parTrans" cxnId="{AFF97147-A220-4BF2-8035-4099B73CE9FE}">
      <dgm:prSet/>
      <dgm:spPr/>
      <dgm:t>
        <a:bodyPr/>
        <a:lstStyle/>
        <a:p>
          <a:endParaRPr lang="en-GB"/>
        </a:p>
      </dgm:t>
    </dgm:pt>
    <dgm:pt modelId="{49EDC459-286F-4378-B8C0-8332A624528E}" type="sibTrans" cxnId="{AFF97147-A220-4BF2-8035-4099B73CE9FE}">
      <dgm:prSet/>
      <dgm:spPr/>
      <dgm:t>
        <a:bodyPr/>
        <a:lstStyle/>
        <a:p>
          <a:endParaRPr lang="en-GB"/>
        </a:p>
      </dgm:t>
    </dgm:pt>
    <dgm:pt modelId="{E1C92492-2FC7-4FE8-ABA5-E00E551723A9}">
      <dgm:prSet/>
      <dgm:spPr/>
      <dgm:t>
        <a:bodyPr/>
        <a:lstStyle/>
        <a:p>
          <a:r>
            <a:rPr lang="en-GB" dirty="0"/>
            <a:t>Balancing autonomy with a duty of care</a:t>
          </a:r>
        </a:p>
      </dgm:t>
    </dgm:pt>
    <dgm:pt modelId="{6AE3F216-2E7E-4608-9E79-1DD0BA91A267}" type="parTrans" cxnId="{C300BF8B-3EF6-45A3-9808-8416BB9292CD}">
      <dgm:prSet/>
      <dgm:spPr/>
      <dgm:t>
        <a:bodyPr/>
        <a:lstStyle/>
        <a:p>
          <a:endParaRPr lang="en-US"/>
        </a:p>
      </dgm:t>
    </dgm:pt>
    <dgm:pt modelId="{674AE400-B9EC-4BFA-BD4D-A5105014BAF1}" type="sibTrans" cxnId="{C300BF8B-3EF6-45A3-9808-8416BB9292CD}">
      <dgm:prSet/>
      <dgm:spPr/>
      <dgm:t>
        <a:bodyPr/>
        <a:lstStyle/>
        <a:p>
          <a:endParaRPr lang="en-US"/>
        </a:p>
      </dgm:t>
    </dgm:pt>
    <dgm:pt modelId="{AC0B6C0C-63CB-427B-9698-F366130DE5A3}">
      <dgm:prSet/>
      <dgm:spPr/>
      <dgm:t>
        <a:bodyPr/>
        <a:lstStyle/>
        <a:p>
          <a:r>
            <a:rPr lang="en-GB" dirty="0" smtClean="0"/>
            <a:t>Professional curiosity (history)</a:t>
          </a:r>
          <a:endParaRPr lang="en-GB" dirty="0"/>
        </a:p>
      </dgm:t>
    </dgm:pt>
    <dgm:pt modelId="{9460F7BC-F43E-45EA-80C1-38E3F79D584D}" type="parTrans" cxnId="{67490893-C495-4417-9930-4B3C0328FB66}">
      <dgm:prSet/>
      <dgm:spPr/>
    </dgm:pt>
    <dgm:pt modelId="{EDE452B3-1D0C-45EE-B8AB-5EE1FE5BFDA1}" type="sibTrans" cxnId="{67490893-C495-4417-9930-4B3C0328FB66}">
      <dgm:prSet/>
      <dgm:spPr/>
    </dgm:pt>
    <dgm:pt modelId="{E912C275-364D-4FC9-BC82-352BADB5469C}">
      <dgm:prSet/>
      <dgm:spPr/>
      <dgm:t>
        <a:bodyPr/>
        <a:lstStyle/>
        <a:p>
          <a:r>
            <a:rPr lang="en-GB" dirty="0" smtClean="0"/>
            <a:t>Transitions – opportunities not cliff edges</a:t>
          </a:r>
          <a:endParaRPr lang="en-GB" dirty="0"/>
        </a:p>
      </dgm:t>
    </dgm:pt>
    <dgm:pt modelId="{67D2E738-54C1-45CE-8833-F347E7B008D0}" type="parTrans" cxnId="{3234A177-12EC-4526-8B8B-B418079DDC47}">
      <dgm:prSet/>
      <dgm:spPr/>
    </dgm:pt>
    <dgm:pt modelId="{89B04CC0-7913-414F-BFD0-4F0DB2068542}" type="sibTrans" cxnId="{3234A177-12EC-4526-8B8B-B418079DDC47}">
      <dgm:prSet/>
      <dgm:spPr/>
    </dgm:pt>
    <dgm:pt modelId="{6AD08639-C6FE-4801-B5A4-FBEB2ED0A836}">
      <dgm:prSet/>
      <dgm:spPr/>
      <dgm:t>
        <a:bodyPr/>
        <a:lstStyle/>
        <a:p>
          <a:r>
            <a:rPr lang="en-GB" dirty="0" smtClean="0"/>
            <a:t>Assessment of care &amp; support, and mental health</a:t>
          </a:r>
          <a:endParaRPr lang="en-GB" dirty="0"/>
        </a:p>
      </dgm:t>
    </dgm:pt>
    <dgm:pt modelId="{3FCCBDFC-6A59-4824-8FAE-54FFB83617B3}" type="parTrans" cxnId="{CB9C2DCF-E264-4886-836F-3E9399BFA73E}">
      <dgm:prSet/>
      <dgm:spPr/>
    </dgm:pt>
    <dgm:pt modelId="{8CFCE3D3-D42D-4DEE-B4BD-F38EBD10DF69}" type="sibTrans" cxnId="{CB9C2DCF-E264-4886-836F-3E9399BFA73E}">
      <dgm:prSet/>
      <dgm:spPr/>
    </dgm:pt>
    <dgm:pt modelId="{96ED4EAD-74DC-4699-9AA7-70E33D89329E}" type="pres">
      <dgm:prSet presAssocID="{5144F4C2-3C06-40FE-86E0-DD85B8E11205}" presName="diagram" presStyleCnt="0">
        <dgm:presLayoutVars>
          <dgm:dir/>
          <dgm:resizeHandles val="exact"/>
        </dgm:presLayoutVars>
      </dgm:prSet>
      <dgm:spPr/>
      <dgm:t>
        <a:bodyPr/>
        <a:lstStyle/>
        <a:p>
          <a:endParaRPr lang="en-GB"/>
        </a:p>
      </dgm:t>
    </dgm:pt>
    <dgm:pt modelId="{FFCFB8AE-494D-4C68-8C63-76BB061721E0}" type="pres">
      <dgm:prSet presAssocID="{6CC114E8-973F-4213-B560-3DD6527FC95F}" presName="node" presStyleLbl="node1" presStyleIdx="0" presStyleCnt="9">
        <dgm:presLayoutVars>
          <dgm:bulletEnabled val="1"/>
        </dgm:presLayoutVars>
      </dgm:prSet>
      <dgm:spPr/>
      <dgm:t>
        <a:bodyPr/>
        <a:lstStyle/>
        <a:p>
          <a:endParaRPr lang="en-GB"/>
        </a:p>
      </dgm:t>
    </dgm:pt>
    <dgm:pt modelId="{81BBF887-2A47-4D7F-8BCC-0BDE4CEC772A}" type="pres">
      <dgm:prSet presAssocID="{6582E3C0-39E9-4F4E-A82E-79F7273CCEEE}" presName="sibTrans" presStyleCnt="0"/>
      <dgm:spPr/>
    </dgm:pt>
    <dgm:pt modelId="{C8B254F4-C090-4336-881B-24F7A5199586}" type="pres">
      <dgm:prSet presAssocID="{AC0B6C0C-63CB-427B-9698-F366130DE5A3}" presName="node" presStyleLbl="node1" presStyleIdx="1" presStyleCnt="9">
        <dgm:presLayoutVars>
          <dgm:bulletEnabled val="1"/>
        </dgm:presLayoutVars>
      </dgm:prSet>
      <dgm:spPr/>
      <dgm:t>
        <a:bodyPr/>
        <a:lstStyle/>
        <a:p>
          <a:endParaRPr lang="en-GB"/>
        </a:p>
      </dgm:t>
    </dgm:pt>
    <dgm:pt modelId="{45B07F3C-0F2F-4A39-8C6C-2ED6305753FB}" type="pres">
      <dgm:prSet presAssocID="{EDE452B3-1D0C-45EE-B8AB-5EE1FE5BFDA1}" presName="sibTrans" presStyleCnt="0"/>
      <dgm:spPr/>
    </dgm:pt>
    <dgm:pt modelId="{34829D28-BBAB-4466-B955-F1EBBF13A76F}" type="pres">
      <dgm:prSet presAssocID="{6AD08639-C6FE-4801-B5A4-FBEB2ED0A836}" presName="node" presStyleLbl="node1" presStyleIdx="2" presStyleCnt="9">
        <dgm:presLayoutVars>
          <dgm:bulletEnabled val="1"/>
        </dgm:presLayoutVars>
      </dgm:prSet>
      <dgm:spPr/>
      <dgm:t>
        <a:bodyPr/>
        <a:lstStyle/>
        <a:p>
          <a:endParaRPr lang="en-GB"/>
        </a:p>
      </dgm:t>
    </dgm:pt>
    <dgm:pt modelId="{3F41A6DE-EDBF-481A-A8A9-7C7FEC409306}" type="pres">
      <dgm:prSet presAssocID="{8CFCE3D3-D42D-4DEE-B4BD-F38EBD10DF69}" presName="sibTrans" presStyleCnt="0"/>
      <dgm:spPr/>
    </dgm:pt>
    <dgm:pt modelId="{3193161A-B1D6-4413-922C-4B42EB114853}" type="pres">
      <dgm:prSet presAssocID="{E912C275-364D-4FC9-BC82-352BADB5469C}" presName="node" presStyleLbl="node1" presStyleIdx="3" presStyleCnt="9">
        <dgm:presLayoutVars>
          <dgm:bulletEnabled val="1"/>
        </dgm:presLayoutVars>
      </dgm:prSet>
      <dgm:spPr/>
      <dgm:t>
        <a:bodyPr/>
        <a:lstStyle/>
        <a:p>
          <a:endParaRPr lang="en-GB"/>
        </a:p>
      </dgm:t>
    </dgm:pt>
    <dgm:pt modelId="{8141CD3C-3633-4DE0-B041-DB70BE883521}" type="pres">
      <dgm:prSet presAssocID="{89B04CC0-7913-414F-BFD0-4F0DB2068542}" presName="sibTrans" presStyleCnt="0"/>
      <dgm:spPr/>
    </dgm:pt>
    <dgm:pt modelId="{3670B627-8464-4AF0-8608-A6E74A751A6A}" type="pres">
      <dgm:prSet presAssocID="{9055461E-16C7-4289-851D-A23B69F77E35}" presName="node" presStyleLbl="node1" presStyleIdx="4" presStyleCnt="9">
        <dgm:presLayoutVars>
          <dgm:bulletEnabled val="1"/>
        </dgm:presLayoutVars>
      </dgm:prSet>
      <dgm:spPr/>
      <dgm:t>
        <a:bodyPr/>
        <a:lstStyle/>
        <a:p>
          <a:endParaRPr lang="en-GB"/>
        </a:p>
      </dgm:t>
    </dgm:pt>
    <dgm:pt modelId="{6B515BCC-A3BB-4026-B418-7CCB8F33D0FC}" type="pres">
      <dgm:prSet presAssocID="{DF2D71E8-6E60-40EB-BAE0-1955870BB892}" presName="sibTrans" presStyleCnt="0"/>
      <dgm:spPr/>
    </dgm:pt>
    <dgm:pt modelId="{927D762A-AA35-4514-A3DA-DF8BC758065A}" type="pres">
      <dgm:prSet presAssocID="{FD146519-23BB-46BC-862C-D52ED2FD4C1E}" presName="node" presStyleLbl="node1" presStyleIdx="5" presStyleCnt="9">
        <dgm:presLayoutVars>
          <dgm:bulletEnabled val="1"/>
        </dgm:presLayoutVars>
      </dgm:prSet>
      <dgm:spPr/>
      <dgm:t>
        <a:bodyPr/>
        <a:lstStyle/>
        <a:p>
          <a:endParaRPr lang="en-GB"/>
        </a:p>
      </dgm:t>
    </dgm:pt>
    <dgm:pt modelId="{7060D678-A4DD-4AB7-B9B5-89102EA56ECC}" type="pres">
      <dgm:prSet presAssocID="{23CB874D-D77C-466D-9EC8-E84E003ED22C}" presName="sibTrans" presStyleCnt="0"/>
      <dgm:spPr/>
    </dgm:pt>
    <dgm:pt modelId="{A465112D-479F-4796-9FD8-ACAABAC4B9E5}" type="pres">
      <dgm:prSet presAssocID="{09943AA2-726A-4891-8FD8-ECA33DA5EAE7}" presName="node" presStyleLbl="node1" presStyleIdx="6" presStyleCnt="9">
        <dgm:presLayoutVars>
          <dgm:bulletEnabled val="1"/>
        </dgm:presLayoutVars>
      </dgm:prSet>
      <dgm:spPr/>
      <dgm:t>
        <a:bodyPr/>
        <a:lstStyle/>
        <a:p>
          <a:endParaRPr lang="en-GB"/>
        </a:p>
      </dgm:t>
    </dgm:pt>
    <dgm:pt modelId="{F46448BA-E73A-46AC-927D-613445B46C24}" type="pres">
      <dgm:prSet presAssocID="{C7663F86-5CAE-4209-AE7F-9790DA10E80D}" presName="sibTrans" presStyleCnt="0"/>
      <dgm:spPr/>
    </dgm:pt>
    <dgm:pt modelId="{8423D9CA-277D-4064-9D73-024AEE27DDBC}" type="pres">
      <dgm:prSet presAssocID="{46B03BCD-FB2B-4074-B155-89E190712966}" presName="node" presStyleLbl="node1" presStyleIdx="7" presStyleCnt="9">
        <dgm:presLayoutVars>
          <dgm:bulletEnabled val="1"/>
        </dgm:presLayoutVars>
      </dgm:prSet>
      <dgm:spPr/>
      <dgm:t>
        <a:bodyPr/>
        <a:lstStyle/>
        <a:p>
          <a:endParaRPr lang="en-GB"/>
        </a:p>
      </dgm:t>
    </dgm:pt>
    <dgm:pt modelId="{A8DC4D28-3121-406B-A7ED-6315EFA6B772}" type="pres">
      <dgm:prSet presAssocID="{49EDC459-286F-4378-B8C0-8332A624528E}" presName="sibTrans" presStyleCnt="0"/>
      <dgm:spPr/>
    </dgm:pt>
    <dgm:pt modelId="{EA6A8009-B6FB-4E2D-A8E6-7C5CFBC3FD08}" type="pres">
      <dgm:prSet presAssocID="{E1C92492-2FC7-4FE8-ABA5-E00E551723A9}" presName="node" presStyleLbl="node1" presStyleIdx="8" presStyleCnt="9">
        <dgm:presLayoutVars>
          <dgm:bulletEnabled val="1"/>
        </dgm:presLayoutVars>
      </dgm:prSet>
      <dgm:spPr/>
      <dgm:t>
        <a:bodyPr/>
        <a:lstStyle/>
        <a:p>
          <a:endParaRPr lang="en-GB"/>
        </a:p>
      </dgm:t>
    </dgm:pt>
  </dgm:ptLst>
  <dgm:cxnLst>
    <dgm:cxn modelId="{50B20F01-A17B-4871-844F-844D96155ADE}" srcId="{5144F4C2-3C06-40FE-86E0-DD85B8E11205}" destId="{9055461E-16C7-4289-851D-A23B69F77E35}" srcOrd="4" destOrd="0" parTransId="{282FBDB4-2E89-4D49-BCCB-9299C56D0B16}" sibTransId="{DF2D71E8-6E60-40EB-BAE0-1955870BB892}"/>
    <dgm:cxn modelId="{AFF97147-A220-4BF2-8035-4099B73CE9FE}" srcId="{5144F4C2-3C06-40FE-86E0-DD85B8E11205}" destId="{46B03BCD-FB2B-4074-B155-89E190712966}" srcOrd="7" destOrd="0" parTransId="{9649E1F6-020B-410D-AD7E-E80688EB4B23}" sibTransId="{49EDC459-286F-4378-B8C0-8332A624528E}"/>
    <dgm:cxn modelId="{C300BF8B-3EF6-45A3-9808-8416BB9292CD}" srcId="{5144F4C2-3C06-40FE-86E0-DD85B8E11205}" destId="{E1C92492-2FC7-4FE8-ABA5-E00E551723A9}" srcOrd="8" destOrd="0" parTransId="{6AE3F216-2E7E-4608-9E79-1DD0BA91A267}" sibTransId="{674AE400-B9EC-4BFA-BD4D-A5105014BAF1}"/>
    <dgm:cxn modelId="{E8569A13-A39C-43F6-B929-C7F93CD3681D}" type="presOf" srcId="{FD146519-23BB-46BC-862C-D52ED2FD4C1E}" destId="{927D762A-AA35-4514-A3DA-DF8BC758065A}" srcOrd="0" destOrd="0" presId="urn:microsoft.com/office/officeart/2005/8/layout/default"/>
    <dgm:cxn modelId="{D762E216-FC47-4B05-AD91-ADD0304D2837}" type="presOf" srcId="{AC0B6C0C-63CB-427B-9698-F366130DE5A3}" destId="{C8B254F4-C090-4336-881B-24F7A5199586}" srcOrd="0" destOrd="0" presId="urn:microsoft.com/office/officeart/2005/8/layout/default"/>
    <dgm:cxn modelId="{B931E2C4-30DC-4C51-AC7C-27E4D1895673}" srcId="{5144F4C2-3C06-40FE-86E0-DD85B8E11205}" destId="{6CC114E8-973F-4213-B560-3DD6527FC95F}" srcOrd="0" destOrd="0" parTransId="{30C50D99-43DB-44DE-94BF-DE360FD28FF3}" sibTransId="{6582E3C0-39E9-4F4E-A82E-79F7273CCEEE}"/>
    <dgm:cxn modelId="{C4F7286D-9CA9-4EE9-9A77-5EADD91B36F7}" type="presOf" srcId="{09943AA2-726A-4891-8FD8-ECA33DA5EAE7}" destId="{A465112D-479F-4796-9FD8-ACAABAC4B9E5}" srcOrd="0" destOrd="0" presId="urn:microsoft.com/office/officeart/2005/8/layout/default"/>
    <dgm:cxn modelId="{117423B5-8071-459F-AE28-09474A01A831}" type="presOf" srcId="{6CC114E8-973F-4213-B560-3DD6527FC95F}" destId="{FFCFB8AE-494D-4C68-8C63-76BB061721E0}" srcOrd="0" destOrd="0" presId="urn:microsoft.com/office/officeart/2005/8/layout/default"/>
    <dgm:cxn modelId="{81B5CED8-EAEA-43C4-AE5B-65DAC1A23CB2}" type="presOf" srcId="{5144F4C2-3C06-40FE-86E0-DD85B8E11205}" destId="{96ED4EAD-74DC-4699-9AA7-70E33D89329E}" srcOrd="0" destOrd="0" presId="urn:microsoft.com/office/officeart/2005/8/layout/default"/>
    <dgm:cxn modelId="{57F0CF52-70B9-43D1-8B7F-5EC1031C5EFD}" type="presOf" srcId="{9055461E-16C7-4289-851D-A23B69F77E35}" destId="{3670B627-8464-4AF0-8608-A6E74A751A6A}" srcOrd="0" destOrd="0" presId="urn:microsoft.com/office/officeart/2005/8/layout/default"/>
    <dgm:cxn modelId="{6B1A19AF-20BF-40BF-A60B-CD356BDEFB32}" type="presOf" srcId="{E1C92492-2FC7-4FE8-ABA5-E00E551723A9}" destId="{EA6A8009-B6FB-4E2D-A8E6-7C5CFBC3FD08}" srcOrd="0" destOrd="0" presId="urn:microsoft.com/office/officeart/2005/8/layout/default"/>
    <dgm:cxn modelId="{3F2228FB-A91A-409D-96E3-ADF400F5D8FC}" type="presOf" srcId="{6AD08639-C6FE-4801-B5A4-FBEB2ED0A836}" destId="{34829D28-BBAB-4466-B955-F1EBBF13A76F}" srcOrd="0" destOrd="0" presId="urn:microsoft.com/office/officeart/2005/8/layout/default"/>
    <dgm:cxn modelId="{CB9C2DCF-E264-4886-836F-3E9399BFA73E}" srcId="{5144F4C2-3C06-40FE-86E0-DD85B8E11205}" destId="{6AD08639-C6FE-4801-B5A4-FBEB2ED0A836}" srcOrd="2" destOrd="0" parTransId="{3FCCBDFC-6A59-4824-8FAE-54FFB83617B3}" sibTransId="{8CFCE3D3-D42D-4DEE-B4BD-F38EBD10DF69}"/>
    <dgm:cxn modelId="{8F6F9D04-D91D-4722-96A3-7DF165AD47BD}" type="presOf" srcId="{46B03BCD-FB2B-4074-B155-89E190712966}" destId="{8423D9CA-277D-4064-9D73-024AEE27DDBC}" srcOrd="0" destOrd="0" presId="urn:microsoft.com/office/officeart/2005/8/layout/default"/>
    <dgm:cxn modelId="{5A49E0AC-D167-459B-B007-982CC6FA1813}" type="presOf" srcId="{E912C275-364D-4FC9-BC82-352BADB5469C}" destId="{3193161A-B1D6-4413-922C-4B42EB114853}" srcOrd="0" destOrd="0" presId="urn:microsoft.com/office/officeart/2005/8/layout/default"/>
    <dgm:cxn modelId="{67490893-C495-4417-9930-4B3C0328FB66}" srcId="{5144F4C2-3C06-40FE-86E0-DD85B8E11205}" destId="{AC0B6C0C-63CB-427B-9698-F366130DE5A3}" srcOrd="1" destOrd="0" parTransId="{9460F7BC-F43E-45EA-80C1-38E3F79D584D}" sibTransId="{EDE452B3-1D0C-45EE-B8AB-5EE1FE5BFDA1}"/>
    <dgm:cxn modelId="{398C0E83-1DC8-494D-A4B6-FD47D490471F}" srcId="{5144F4C2-3C06-40FE-86E0-DD85B8E11205}" destId="{FD146519-23BB-46BC-862C-D52ED2FD4C1E}" srcOrd="5" destOrd="0" parTransId="{E04869BE-5BB3-4468-8508-64021CF12CA2}" sibTransId="{23CB874D-D77C-466D-9EC8-E84E003ED22C}"/>
    <dgm:cxn modelId="{3234A177-12EC-4526-8B8B-B418079DDC47}" srcId="{5144F4C2-3C06-40FE-86E0-DD85B8E11205}" destId="{E912C275-364D-4FC9-BC82-352BADB5469C}" srcOrd="3" destOrd="0" parTransId="{67D2E738-54C1-45CE-8833-F347E7B008D0}" sibTransId="{89B04CC0-7913-414F-BFD0-4F0DB2068542}"/>
    <dgm:cxn modelId="{4AB3C6DF-FD72-4327-A16D-D000E682F8A8}" srcId="{5144F4C2-3C06-40FE-86E0-DD85B8E11205}" destId="{09943AA2-726A-4891-8FD8-ECA33DA5EAE7}" srcOrd="6" destOrd="0" parTransId="{0326CDDB-5E59-41F8-924C-6F2CF66A1494}" sibTransId="{C7663F86-5CAE-4209-AE7F-9790DA10E80D}"/>
    <dgm:cxn modelId="{A637E58A-610E-48AE-BE77-312FBE79545C}" type="presParOf" srcId="{96ED4EAD-74DC-4699-9AA7-70E33D89329E}" destId="{FFCFB8AE-494D-4C68-8C63-76BB061721E0}" srcOrd="0" destOrd="0" presId="urn:microsoft.com/office/officeart/2005/8/layout/default"/>
    <dgm:cxn modelId="{998559C5-D447-4523-9A6A-02E2B795B9AD}" type="presParOf" srcId="{96ED4EAD-74DC-4699-9AA7-70E33D89329E}" destId="{81BBF887-2A47-4D7F-8BCC-0BDE4CEC772A}" srcOrd="1" destOrd="0" presId="urn:microsoft.com/office/officeart/2005/8/layout/default"/>
    <dgm:cxn modelId="{F26760A6-F253-4652-97A4-5A5A283C3C4E}" type="presParOf" srcId="{96ED4EAD-74DC-4699-9AA7-70E33D89329E}" destId="{C8B254F4-C090-4336-881B-24F7A5199586}" srcOrd="2" destOrd="0" presId="urn:microsoft.com/office/officeart/2005/8/layout/default"/>
    <dgm:cxn modelId="{96B0D3FE-F6C6-45CF-8A9D-9232F26A16FA}" type="presParOf" srcId="{96ED4EAD-74DC-4699-9AA7-70E33D89329E}" destId="{45B07F3C-0F2F-4A39-8C6C-2ED6305753FB}" srcOrd="3" destOrd="0" presId="urn:microsoft.com/office/officeart/2005/8/layout/default"/>
    <dgm:cxn modelId="{3E686B23-BC27-47BB-89E4-3DCFC7886A9E}" type="presParOf" srcId="{96ED4EAD-74DC-4699-9AA7-70E33D89329E}" destId="{34829D28-BBAB-4466-B955-F1EBBF13A76F}" srcOrd="4" destOrd="0" presId="urn:microsoft.com/office/officeart/2005/8/layout/default"/>
    <dgm:cxn modelId="{FBD3D036-7793-4FC1-9173-3F1A2718757B}" type="presParOf" srcId="{96ED4EAD-74DC-4699-9AA7-70E33D89329E}" destId="{3F41A6DE-EDBF-481A-A8A9-7C7FEC409306}" srcOrd="5" destOrd="0" presId="urn:microsoft.com/office/officeart/2005/8/layout/default"/>
    <dgm:cxn modelId="{4CB99429-897F-4D50-880F-551DE8DDB312}" type="presParOf" srcId="{96ED4EAD-74DC-4699-9AA7-70E33D89329E}" destId="{3193161A-B1D6-4413-922C-4B42EB114853}" srcOrd="6" destOrd="0" presId="urn:microsoft.com/office/officeart/2005/8/layout/default"/>
    <dgm:cxn modelId="{3EBDCBBA-23B5-49A4-84C3-994CD11980AE}" type="presParOf" srcId="{96ED4EAD-74DC-4699-9AA7-70E33D89329E}" destId="{8141CD3C-3633-4DE0-B041-DB70BE883521}" srcOrd="7" destOrd="0" presId="urn:microsoft.com/office/officeart/2005/8/layout/default"/>
    <dgm:cxn modelId="{243300F5-E4A6-4965-9DF1-4943C87138CE}" type="presParOf" srcId="{96ED4EAD-74DC-4699-9AA7-70E33D89329E}" destId="{3670B627-8464-4AF0-8608-A6E74A751A6A}" srcOrd="8" destOrd="0" presId="urn:microsoft.com/office/officeart/2005/8/layout/default"/>
    <dgm:cxn modelId="{5E209B4A-E5D3-4C24-915E-5C61174EA95A}" type="presParOf" srcId="{96ED4EAD-74DC-4699-9AA7-70E33D89329E}" destId="{6B515BCC-A3BB-4026-B418-7CCB8F33D0FC}" srcOrd="9" destOrd="0" presId="urn:microsoft.com/office/officeart/2005/8/layout/default"/>
    <dgm:cxn modelId="{08E0F46A-11B2-47AA-8CC8-D8A435E70070}" type="presParOf" srcId="{96ED4EAD-74DC-4699-9AA7-70E33D89329E}" destId="{927D762A-AA35-4514-A3DA-DF8BC758065A}" srcOrd="10" destOrd="0" presId="urn:microsoft.com/office/officeart/2005/8/layout/default"/>
    <dgm:cxn modelId="{0A2CDD69-7465-4460-9600-718503337B85}" type="presParOf" srcId="{96ED4EAD-74DC-4699-9AA7-70E33D89329E}" destId="{7060D678-A4DD-4AB7-B9B5-89102EA56ECC}" srcOrd="11" destOrd="0" presId="urn:microsoft.com/office/officeart/2005/8/layout/default"/>
    <dgm:cxn modelId="{068CE8EE-5338-451C-8144-24884ECC89A0}" type="presParOf" srcId="{96ED4EAD-74DC-4699-9AA7-70E33D89329E}" destId="{A465112D-479F-4796-9FD8-ACAABAC4B9E5}" srcOrd="12" destOrd="0" presId="urn:microsoft.com/office/officeart/2005/8/layout/default"/>
    <dgm:cxn modelId="{B80356B1-407B-4AB9-AE00-33918B8C23D6}" type="presParOf" srcId="{96ED4EAD-74DC-4699-9AA7-70E33D89329E}" destId="{F46448BA-E73A-46AC-927D-613445B46C24}" srcOrd="13" destOrd="0" presId="urn:microsoft.com/office/officeart/2005/8/layout/default"/>
    <dgm:cxn modelId="{10C4F6F0-91AD-49DC-AE3F-5B8BFF722B07}" type="presParOf" srcId="{96ED4EAD-74DC-4699-9AA7-70E33D89329E}" destId="{8423D9CA-277D-4064-9D73-024AEE27DDBC}" srcOrd="14" destOrd="0" presId="urn:microsoft.com/office/officeart/2005/8/layout/default"/>
    <dgm:cxn modelId="{60EB36A5-A179-425B-BBD9-816C18C43243}" type="presParOf" srcId="{96ED4EAD-74DC-4699-9AA7-70E33D89329E}" destId="{A8DC4D28-3121-406B-A7ED-6315EFA6B772}" srcOrd="15" destOrd="0" presId="urn:microsoft.com/office/officeart/2005/8/layout/default"/>
    <dgm:cxn modelId="{3E6B354A-0E58-4B38-834C-BD45B344A610}" type="presParOf" srcId="{96ED4EAD-74DC-4699-9AA7-70E33D89329E}" destId="{EA6A8009-B6FB-4E2D-A8E6-7C5CFBC3FD08}"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4568B9-8424-49AD-86A5-BAC1A5CE9E4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8B9BED51-2043-4DEA-A2B7-61FFAC61221E}">
      <dgm:prSet phldrT="[Text]"/>
      <dgm:spPr/>
      <dgm:t>
        <a:bodyPr/>
        <a:lstStyle/>
        <a:p>
          <a:r>
            <a:rPr lang="en-GB" dirty="0"/>
            <a:t>Information-sharing &amp; communication</a:t>
          </a:r>
        </a:p>
      </dgm:t>
    </dgm:pt>
    <dgm:pt modelId="{91FC240A-EC0B-4695-A69F-8A577AB90673}" type="parTrans" cxnId="{B34AC536-6B10-4535-9BB7-99EA63C8CEA5}">
      <dgm:prSet/>
      <dgm:spPr/>
      <dgm:t>
        <a:bodyPr/>
        <a:lstStyle/>
        <a:p>
          <a:endParaRPr lang="en-GB"/>
        </a:p>
      </dgm:t>
    </dgm:pt>
    <dgm:pt modelId="{588D11F4-3021-4FF7-8142-0674B98BF712}" type="sibTrans" cxnId="{B34AC536-6B10-4535-9BB7-99EA63C8CEA5}">
      <dgm:prSet/>
      <dgm:spPr/>
      <dgm:t>
        <a:bodyPr/>
        <a:lstStyle/>
        <a:p>
          <a:endParaRPr lang="en-GB"/>
        </a:p>
      </dgm:t>
    </dgm:pt>
    <dgm:pt modelId="{50A81056-E3B9-46FE-B572-AAA2B5D99567}">
      <dgm:prSet phldrT="[Text]"/>
      <dgm:spPr/>
      <dgm:t>
        <a:bodyPr/>
        <a:lstStyle/>
        <a:p>
          <a:r>
            <a:rPr lang="en-GB" dirty="0" smtClean="0"/>
            <a:t>Working together on complex, stuck and stalled </a:t>
          </a:r>
          <a:r>
            <a:rPr lang="en-GB" dirty="0"/>
            <a:t>cases</a:t>
          </a:r>
        </a:p>
      </dgm:t>
    </dgm:pt>
    <dgm:pt modelId="{CC969C21-6A88-4064-A5FA-D4DE6D6EAAF5}" type="parTrans" cxnId="{A907FF5F-86C5-426E-A765-0BAC1BDC4282}">
      <dgm:prSet/>
      <dgm:spPr/>
      <dgm:t>
        <a:bodyPr/>
        <a:lstStyle/>
        <a:p>
          <a:endParaRPr lang="en-GB"/>
        </a:p>
      </dgm:t>
    </dgm:pt>
    <dgm:pt modelId="{53E44D53-FC7D-4891-A299-3D756EAA26B0}" type="sibTrans" cxnId="{A907FF5F-86C5-426E-A765-0BAC1BDC4282}">
      <dgm:prSet/>
      <dgm:spPr/>
      <dgm:t>
        <a:bodyPr/>
        <a:lstStyle/>
        <a:p>
          <a:endParaRPr lang="en-GB"/>
        </a:p>
      </dgm:t>
    </dgm:pt>
    <dgm:pt modelId="{3E24DB14-4C23-4B58-80AE-5B42D21665E0}">
      <dgm:prSet phldrT="[Text]"/>
      <dgm:spPr/>
      <dgm:t>
        <a:bodyPr/>
        <a:lstStyle/>
        <a:p>
          <a:r>
            <a:rPr lang="en-GB" dirty="0" smtClean="0"/>
            <a:t>Use of multi-agency meetings and safeguarding enquiries</a:t>
          </a:r>
          <a:endParaRPr lang="en-GB" dirty="0"/>
        </a:p>
      </dgm:t>
    </dgm:pt>
    <dgm:pt modelId="{22B0D8CD-2E97-41E7-88D9-5F2397E6DA90}" type="parTrans" cxnId="{8B161349-5811-4C06-9E5F-FA1F0652DE46}">
      <dgm:prSet/>
      <dgm:spPr/>
      <dgm:t>
        <a:bodyPr/>
        <a:lstStyle/>
        <a:p>
          <a:endParaRPr lang="en-GB"/>
        </a:p>
      </dgm:t>
    </dgm:pt>
    <dgm:pt modelId="{F006F755-46AA-4E98-9189-3947DB71BF1E}" type="sibTrans" cxnId="{8B161349-5811-4C06-9E5F-FA1F0652DE46}">
      <dgm:prSet/>
      <dgm:spPr/>
      <dgm:t>
        <a:bodyPr/>
        <a:lstStyle/>
        <a:p>
          <a:endParaRPr lang="en-GB"/>
        </a:p>
      </dgm:t>
    </dgm:pt>
    <dgm:pt modelId="{AF583266-0E78-44FD-8118-C1E7865C1CCA}">
      <dgm:prSet phldrT="[Text]"/>
      <dgm:spPr/>
      <dgm:t>
        <a:bodyPr/>
        <a:lstStyle/>
        <a:p>
          <a:r>
            <a:rPr lang="en-GB" dirty="0" smtClean="0"/>
            <a:t>Clear </a:t>
          </a:r>
          <a:r>
            <a:rPr lang="en-GB" dirty="0"/>
            <a:t>roles and </a:t>
          </a:r>
          <a:r>
            <a:rPr lang="en-GB" dirty="0" smtClean="0"/>
            <a:t>responsibilities (lead agencies and key workers)</a:t>
          </a:r>
          <a:endParaRPr lang="en-GB" dirty="0"/>
        </a:p>
      </dgm:t>
    </dgm:pt>
    <dgm:pt modelId="{C1960A1F-7381-43F7-8CD5-211706988D04}" type="parTrans" cxnId="{8491231E-3A6C-4877-A18B-345D56DBABCA}">
      <dgm:prSet/>
      <dgm:spPr/>
      <dgm:t>
        <a:bodyPr/>
        <a:lstStyle/>
        <a:p>
          <a:endParaRPr lang="en-GB"/>
        </a:p>
      </dgm:t>
    </dgm:pt>
    <dgm:pt modelId="{70FC1D39-77DA-41B3-AAF4-C8AD1232C336}" type="sibTrans" cxnId="{8491231E-3A6C-4877-A18B-345D56DBABCA}">
      <dgm:prSet/>
      <dgm:spPr/>
      <dgm:t>
        <a:bodyPr/>
        <a:lstStyle/>
        <a:p>
          <a:endParaRPr lang="en-GB"/>
        </a:p>
      </dgm:t>
    </dgm:pt>
    <dgm:pt modelId="{B8D18FCB-3F79-49E1-87E2-F1FAD827AC98}">
      <dgm:prSet phldrT="[Text]"/>
      <dgm:spPr/>
      <dgm:t>
        <a:bodyPr/>
        <a:lstStyle/>
        <a:p>
          <a:r>
            <a:rPr lang="en-GB" dirty="0" smtClean="0"/>
            <a:t>Shared record-keeping</a:t>
          </a:r>
          <a:endParaRPr lang="en-GB" dirty="0"/>
        </a:p>
      </dgm:t>
    </dgm:pt>
    <dgm:pt modelId="{4A8A1A61-88CC-4395-904C-6F3A4934266F}" type="parTrans" cxnId="{A1C0B062-E44E-4CB7-BBE4-ABA87BAC0A17}">
      <dgm:prSet/>
      <dgm:spPr/>
      <dgm:t>
        <a:bodyPr/>
        <a:lstStyle/>
        <a:p>
          <a:endParaRPr lang="en-GB"/>
        </a:p>
      </dgm:t>
    </dgm:pt>
    <dgm:pt modelId="{7AB95D35-4BC6-4936-99EB-EFDE443796F5}" type="sibTrans" cxnId="{A1C0B062-E44E-4CB7-BBE4-ABA87BAC0A17}">
      <dgm:prSet/>
      <dgm:spPr/>
      <dgm:t>
        <a:bodyPr/>
        <a:lstStyle/>
        <a:p>
          <a:endParaRPr lang="en-GB"/>
        </a:p>
      </dgm:t>
    </dgm:pt>
    <dgm:pt modelId="{8F060AEA-8F74-4553-9B4F-79133D211AC0}">
      <dgm:prSet/>
      <dgm:spPr/>
      <dgm:t>
        <a:bodyPr/>
        <a:lstStyle/>
        <a:p>
          <a:r>
            <a:rPr lang="en-GB" dirty="0"/>
            <a:t>Guidance on balancing autonomy with a duty of care</a:t>
          </a:r>
        </a:p>
      </dgm:t>
    </dgm:pt>
    <dgm:pt modelId="{B0C24995-6F69-4BD3-935D-EA0672D6C4BE}" type="parTrans" cxnId="{0A1660AE-9051-4CBC-BED8-5DC85920CE4C}">
      <dgm:prSet/>
      <dgm:spPr/>
    </dgm:pt>
    <dgm:pt modelId="{B45A29B1-4C00-45DF-A403-BDA3162DD525}" type="sibTrans" cxnId="{0A1660AE-9051-4CBC-BED8-5DC85920CE4C}">
      <dgm:prSet/>
      <dgm:spPr/>
    </dgm:pt>
    <dgm:pt modelId="{0FC43D7F-FB97-435C-BA86-437D0815EEE1}" type="pres">
      <dgm:prSet presAssocID="{C14568B9-8424-49AD-86A5-BAC1A5CE9E4F}" presName="diagram" presStyleCnt="0">
        <dgm:presLayoutVars>
          <dgm:dir/>
          <dgm:resizeHandles val="exact"/>
        </dgm:presLayoutVars>
      </dgm:prSet>
      <dgm:spPr/>
      <dgm:t>
        <a:bodyPr/>
        <a:lstStyle/>
        <a:p>
          <a:endParaRPr lang="en-GB"/>
        </a:p>
      </dgm:t>
    </dgm:pt>
    <dgm:pt modelId="{6D82F956-1B5C-4D57-A32F-D22C7249E166}" type="pres">
      <dgm:prSet presAssocID="{8F060AEA-8F74-4553-9B4F-79133D211AC0}" presName="node" presStyleLbl="node1" presStyleIdx="0" presStyleCnt="6">
        <dgm:presLayoutVars>
          <dgm:bulletEnabled val="1"/>
        </dgm:presLayoutVars>
      </dgm:prSet>
      <dgm:spPr/>
      <dgm:t>
        <a:bodyPr/>
        <a:lstStyle/>
        <a:p>
          <a:endParaRPr lang="en-GB"/>
        </a:p>
      </dgm:t>
    </dgm:pt>
    <dgm:pt modelId="{3120E14B-4213-4A78-871F-44D1760E2A80}" type="pres">
      <dgm:prSet presAssocID="{B45A29B1-4C00-45DF-A403-BDA3162DD525}" presName="sibTrans" presStyleCnt="0"/>
      <dgm:spPr/>
    </dgm:pt>
    <dgm:pt modelId="{290B2E1D-7EF3-493E-B330-270B27ACCE38}" type="pres">
      <dgm:prSet presAssocID="{8B9BED51-2043-4DEA-A2B7-61FFAC61221E}" presName="node" presStyleLbl="node1" presStyleIdx="1" presStyleCnt="6">
        <dgm:presLayoutVars>
          <dgm:bulletEnabled val="1"/>
        </dgm:presLayoutVars>
      </dgm:prSet>
      <dgm:spPr/>
      <dgm:t>
        <a:bodyPr/>
        <a:lstStyle/>
        <a:p>
          <a:endParaRPr lang="en-GB"/>
        </a:p>
      </dgm:t>
    </dgm:pt>
    <dgm:pt modelId="{29887708-2E99-45FC-BCE4-51795C443343}" type="pres">
      <dgm:prSet presAssocID="{588D11F4-3021-4FF7-8142-0674B98BF712}" presName="sibTrans" presStyleCnt="0"/>
      <dgm:spPr/>
    </dgm:pt>
    <dgm:pt modelId="{06620868-8EA1-4DD7-8EE7-9E494E2C420B}" type="pres">
      <dgm:prSet presAssocID="{50A81056-E3B9-46FE-B572-AAA2B5D99567}" presName="node" presStyleLbl="node1" presStyleIdx="2" presStyleCnt="6">
        <dgm:presLayoutVars>
          <dgm:bulletEnabled val="1"/>
        </dgm:presLayoutVars>
      </dgm:prSet>
      <dgm:spPr/>
      <dgm:t>
        <a:bodyPr/>
        <a:lstStyle/>
        <a:p>
          <a:endParaRPr lang="en-GB"/>
        </a:p>
      </dgm:t>
    </dgm:pt>
    <dgm:pt modelId="{5819DD86-5811-4988-8E63-5C712F13F9B6}" type="pres">
      <dgm:prSet presAssocID="{53E44D53-FC7D-4891-A299-3D756EAA26B0}" presName="sibTrans" presStyleCnt="0"/>
      <dgm:spPr/>
    </dgm:pt>
    <dgm:pt modelId="{0C530A5D-6AE7-47A0-BC7C-3676AC0877CF}" type="pres">
      <dgm:prSet presAssocID="{3E24DB14-4C23-4B58-80AE-5B42D21665E0}" presName="node" presStyleLbl="node1" presStyleIdx="3" presStyleCnt="6">
        <dgm:presLayoutVars>
          <dgm:bulletEnabled val="1"/>
        </dgm:presLayoutVars>
      </dgm:prSet>
      <dgm:spPr/>
      <dgm:t>
        <a:bodyPr/>
        <a:lstStyle/>
        <a:p>
          <a:endParaRPr lang="en-GB"/>
        </a:p>
      </dgm:t>
    </dgm:pt>
    <dgm:pt modelId="{BDEBB8C4-2AB7-4D50-9AA6-F13E3E35DEB8}" type="pres">
      <dgm:prSet presAssocID="{F006F755-46AA-4E98-9189-3947DB71BF1E}" presName="sibTrans" presStyleCnt="0"/>
      <dgm:spPr/>
    </dgm:pt>
    <dgm:pt modelId="{362446AD-1F32-48FC-A446-711210E81046}" type="pres">
      <dgm:prSet presAssocID="{AF583266-0E78-44FD-8118-C1E7865C1CCA}" presName="node" presStyleLbl="node1" presStyleIdx="4" presStyleCnt="6">
        <dgm:presLayoutVars>
          <dgm:bulletEnabled val="1"/>
        </dgm:presLayoutVars>
      </dgm:prSet>
      <dgm:spPr/>
      <dgm:t>
        <a:bodyPr/>
        <a:lstStyle/>
        <a:p>
          <a:endParaRPr lang="en-GB"/>
        </a:p>
      </dgm:t>
    </dgm:pt>
    <dgm:pt modelId="{A8B2165E-B07A-4F63-BCE7-E56A8D4885CF}" type="pres">
      <dgm:prSet presAssocID="{70FC1D39-77DA-41B3-AAF4-C8AD1232C336}" presName="sibTrans" presStyleCnt="0"/>
      <dgm:spPr/>
    </dgm:pt>
    <dgm:pt modelId="{70D12CF3-B565-420D-9252-571F5449B2AC}" type="pres">
      <dgm:prSet presAssocID="{B8D18FCB-3F79-49E1-87E2-F1FAD827AC98}" presName="node" presStyleLbl="node1" presStyleIdx="5" presStyleCnt="6">
        <dgm:presLayoutVars>
          <dgm:bulletEnabled val="1"/>
        </dgm:presLayoutVars>
      </dgm:prSet>
      <dgm:spPr/>
      <dgm:t>
        <a:bodyPr/>
        <a:lstStyle/>
        <a:p>
          <a:endParaRPr lang="en-GB"/>
        </a:p>
      </dgm:t>
    </dgm:pt>
  </dgm:ptLst>
  <dgm:cxnLst>
    <dgm:cxn modelId="{8491231E-3A6C-4877-A18B-345D56DBABCA}" srcId="{C14568B9-8424-49AD-86A5-BAC1A5CE9E4F}" destId="{AF583266-0E78-44FD-8118-C1E7865C1CCA}" srcOrd="4" destOrd="0" parTransId="{C1960A1F-7381-43F7-8CD5-211706988D04}" sibTransId="{70FC1D39-77DA-41B3-AAF4-C8AD1232C336}"/>
    <dgm:cxn modelId="{A1C0B062-E44E-4CB7-BBE4-ABA87BAC0A17}" srcId="{C14568B9-8424-49AD-86A5-BAC1A5CE9E4F}" destId="{B8D18FCB-3F79-49E1-87E2-F1FAD827AC98}" srcOrd="5" destOrd="0" parTransId="{4A8A1A61-88CC-4395-904C-6F3A4934266F}" sibTransId="{7AB95D35-4BC6-4936-99EB-EFDE443796F5}"/>
    <dgm:cxn modelId="{8B161349-5811-4C06-9E5F-FA1F0652DE46}" srcId="{C14568B9-8424-49AD-86A5-BAC1A5CE9E4F}" destId="{3E24DB14-4C23-4B58-80AE-5B42D21665E0}" srcOrd="3" destOrd="0" parTransId="{22B0D8CD-2E97-41E7-88D9-5F2397E6DA90}" sibTransId="{F006F755-46AA-4E98-9189-3947DB71BF1E}"/>
    <dgm:cxn modelId="{992C49D0-528F-495C-9235-F13E8A138A17}" type="presOf" srcId="{AF583266-0E78-44FD-8118-C1E7865C1CCA}" destId="{362446AD-1F32-48FC-A446-711210E81046}" srcOrd="0" destOrd="0" presId="urn:microsoft.com/office/officeart/2005/8/layout/default"/>
    <dgm:cxn modelId="{8A5D5B98-4AA5-48DD-8408-FF64DD7E24F9}" type="presOf" srcId="{8F060AEA-8F74-4553-9B4F-79133D211AC0}" destId="{6D82F956-1B5C-4D57-A32F-D22C7249E166}" srcOrd="0" destOrd="0" presId="urn:microsoft.com/office/officeart/2005/8/layout/default"/>
    <dgm:cxn modelId="{AD521D64-25AC-4C69-9F3C-E4A8DDA192E5}" type="presOf" srcId="{3E24DB14-4C23-4B58-80AE-5B42D21665E0}" destId="{0C530A5D-6AE7-47A0-BC7C-3676AC0877CF}" srcOrd="0" destOrd="0" presId="urn:microsoft.com/office/officeart/2005/8/layout/default"/>
    <dgm:cxn modelId="{BA14E34A-B091-4F2D-A315-5E22697838B0}" type="presOf" srcId="{B8D18FCB-3F79-49E1-87E2-F1FAD827AC98}" destId="{70D12CF3-B565-420D-9252-571F5449B2AC}" srcOrd="0" destOrd="0" presId="urn:microsoft.com/office/officeart/2005/8/layout/default"/>
    <dgm:cxn modelId="{A907FF5F-86C5-426E-A765-0BAC1BDC4282}" srcId="{C14568B9-8424-49AD-86A5-BAC1A5CE9E4F}" destId="{50A81056-E3B9-46FE-B572-AAA2B5D99567}" srcOrd="2" destOrd="0" parTransId="{CC969C21-6A88-4064-A5FA-D4DE6D6EAAF5}" sibTransId="{53E44D53-FC7D-4891-A299-3D756EAA26B0}"/>
    <dgm:cxn modelId="{A15B020A-C6E8-4CC0-B86F-B4D216B00B05}" type="presOf" srcId="{8B9BED51-2043-4DEA-A2B7-61FFAC61221E}" destId="{290B2E1D-7EF3-493E-B330-270B27ACCE38}" srcOrd="0" destOrd="0" presId="urn:microsoft.com/office/officeart/2005/8/layout/default"/>
    <dgm:cxn modelId="{B34AC536-6B10-4535-9BB7-99EA63C8CEA5}" srcId="{C14568B9-8424-49AD-86A5-BAC1A5CE9E4F}" destId="{8B9BED51-2043-4DEA-A2B7-61FFAC61221E}" srcOrd="1" destOrd="0" parTransId="{91FC240A-EC0B-4695-A69F-8A577AB90673}" sibTransId="{588D11F4-3021-4FF7-8142-0674B98BF712}"/>
    <dgm:cxn modelId="{0A1660AE-9051-4CBC-BED8-5DC85920CE4C}" srcId="{C14568B9-8424-49AD-86A5-BAC1A5CE9E4F}" destId="{8F060AEA-8F74-4553-9B4F-79133D211AC0}" srcOrd="0" destOrd="0" parTransId="{B0C24995-6F69-4BD3-935D-EA0672D6C4BE}" sibTransId="{B45A29B1-4C00-45DF-A403-BDA3162DD525}"/>
    <dgm:cxn modelId="{9ACCE964-33E0-4A89-BA3B-E5D3AC5BD0DC}" type="presOf" srcId="{50A81056-E3B9-46FE-B572-AAA2B5D99567}" destId="{06620868-8EA1-4DD7-8EE7-9E494E2C420B}" srcOrd="0" destOrd="0" presId="urn:microsoft.com/office/officeart/2005/8/layout/default"/>
    <dgm:cxn modelId="{8A62C340-D4EA-4EE8-9CE0-915584C4CB82}" type="presOf" srcId="{C14568B9-8424-49AD-86A5-BAC1A5CE9E4F}" destId="{0FC43D7F-FB97-435C-BA86-437D0815EEE1}" srcOrd="0" destOrd="0" presId="urn:microsoft.com/office/officeart/2005/8/layout/default"/>
    <dgm:cxn modelId="{32DA266A-4C1C-42FA-8CE9-103E90E5DD12}" type="presParOf" srcId="{0FC43D7F-FB97-435C-BA86-437D0815EEE1}" destId="{6D82F956-1B5C-4D57-A32F-D22C7249E166}" srcOrd="0" destOrd="0" presId="urn:microsoft.com/office/officeart/2005/8/layout/default"/>
    <dgm:cxn modelId="{DFAB5739-3E25-40A2-82F8-5B3026C27FF4}" type="presParOf" srcId="{0FC43D7F-FB97-435C-BA86-437D0815EEE1}" destId="{3120E14B-4213-4A78-871F-44D1760E2A80}" srcOrd="1" destOrd="0" presId="urn:microsoft.com/office/officeart/2005/8/layout/default"/>
    <dgm:cxn modelId="{B7D006D9-A3BD-4AE4-909D-A13B5FB0A9E7}" type="presParOf" srcId="{0FC43D7F-FB97-435C-BA86-437D0815EEE1}" destId="{290B2E1D-7EF3-493E-B330-270B27ACCE38}" srcOrd="2" destOrd="0" presId="urn:microsoft.com/office/officeart/2005/8/layout/default"/>
    <dgm:cxn modelId="{502E5B8C-581C-43E2-BA09-619097ABC9A7}" type="presParOf" srcId="{0FC43D7F-FB97-435C-BA86-437D0815EEE1}" destId="{29887708-2E99-45FC-BCE4-51795C443343}" srcOrd="3" destOrd="0" presId="urn:microsoft.com/office/officeart/2005/8/layout/default"/>
    <dgm:cxn modelId="{DC87A1E3-B13F-4DFF-96A8-BD2CDF2CDBD8}" type="presParOf" srcId="{0FC43D7F-FB97-435C-BA86-437D0815EEE1}" destId="{06620868-8EA1-4DD7-8EE7-9E494E2C420B}" srcOrd="4" destOrd="0" presId="urn:microsoft.com/office/officeart/2005/8/layout/default"/>
    <dgm:cxn modelId="{31AE97D9-DB7B-4FF0-8685-AA2348818EF1}" type="presParOf" srcId="{0FC43D7F-FB97-435C-BA86-437D0815EEE1}" destId="{5819DD86-5811-4988-8E63-5C712F13F9B6}" srcOrd="5" destOrd="0" presId="urn:microsoft.com/office/officeart/2005/8/layout/default"/>
    <dgm:cxn modelId="{989672C9-EEE7-4B65-B45F-E50BB680F08F}" type="presParOf" srcId="{0FC43D7F-FB97-435C-BA86-437D0815EEE1}" destId="{0C530A5D-6AE7-47A0-BC7C-3676AC0877CF}" srcOrd="6" destOrd="0" presId="urn:microsoft.com/office/officeart/2005/8/layout/default"/>
    <dgm:cxn modelId="{AA351BFD-E582-4F50-AF96-0D9983E56EE9}" type="presParOf" srcId="{0FC43D7F-FB97-435C-BA86-437D0815EEE1}" destId="{BDEBB8C4-2AB7-4D50-9AA6-F13E3E35DEB8}" srcOrd="7" destOrd="0" presId="urn:microsoft.com/office/officeart/2005/8/layout/default"/>
    <dgm:cxn modelId="{3641BEA6-7C47-4578-AE88-3EF0A9D57C8E}" type="presParOf" srcId="{0FC43D7F-FB97-435C-BA86-437D0815EEE1}" destId="{362446AD-1F32-48FC-A446-711210E81046}" srcOrd="8" destOrd="0" presId="urn:microsoft.com/office/officeart/2005/8/layout/default"/>
    <dgm:cxn modelId="{4DAF766F-C1B0-4639-8798-AAF286618958}" type="presParOf" srcId="{0FC43D7F-FB97-435C-BA86-437D0815EEE1}" destId="{A8B2165E-B07A-4F63-BCE7-E56A8D4885CF}" srcOrd="9" destOrd="0" presId="urn:microsoft.com/office/officeart/2005/8/layout/default"/>
    <dgm:cxn modelId="{C945440B-F40C-43BC-B857-CCE8E96FE3AD}" type="presParOf" srcId="{0FC43D7F-FB97-435C-BA86-437D0815EEE1}" destId="{70D12CF3-B565-420D-9252-571F5449B2A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8AFD55E-7D54-4A53-B966-468E8840C45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91922AB4-F45B-494C-9BF2-869EFCBC44A3}">
      <dgm:prSet phldrT="[Text]"/>
      <dgm:spPr/>
      <dgm:t>
        <a:bodyPr/>
        <a:lstStyle/>
        <a:p>
          <a:r>
            <a:rPr lang="en-GB" dirty="0"/>
            <a:t>Development, dissemination &amp; review of guidance</a:t>
          </a:r>
        </a:p>
      </dgm:t>
    </dgm:pt>
    <dgm:pt modelId="{D6076225-5A72-425A-BEC1-6DE568123B03}" type="parTrans" cxnId="{57C729F0-5580-40FF-9107-40E6B38AC68A}">
      <dgm:prSet/>
      <dgm:spPr/>
      <dgm:t>
        <a:bodyPr/>
        <a:lstStyle/>
        <a:p>
          <a:endParaRPr lang="en-GB"/>
        </a:p>
      </dgm:t>
    </dgm:pt>
    <dgm:pt modelId="{42C3B517-3C9D-4C29-A831-FD8E20494753}" type="sibTrans" cxnId="{57C729F0-5580-40FF-9107-40E6B38AC68A}">
      <dgm:prSet/>
      <dgm:spPr/>
      <dgm:t>
        <a:bodyPr/>
        <a:lstStyle/>
        <a:p>
          <a:endParaRPr lang="en-GB"/>
        </a:p>
      </dgm:t>
    </dgm:pt>
    <dgm:pt modelId="{FDD73514-0AF2-40B5-970A-418CF99883A5}">
      <dgm:prSet phldrT="[Text]"/>
      <dgm:spPr/>
      <dgm:t>
        <a:bodyPr/>
        <a:lstStyle/>
        <a:p>
          <a:r>
            <a:rPr lang="en-GB" dirty="0"/>
            <a:t>Clarifying management </a:t>
          </a:r>
          <a:r>
            <a:rPr lang="en-GB" dirty="0" smtClean="0"/>
            <a:t>responsibilities and oversight</a:t>
          </a:r>
          <a:endParaRPr lang="en-GB" dirty="0"/>
        </a:p>
      </dgm:t>
    </dgm:pt>
    <dgm:pt modelId="{86D6AD40-D474-42F6-9713-9F7EF7A3E72E}" type="parTrans" cxnId="{5902726E-1618-43E5-ADB9-023D1F1F8972}">
      <dgm:prSet/>
      <dgm:spPr/>
      <dgm:t>
        <a:bodyPr/>
        <a:lstStyle/>
        <a:p>
          <a:endParaRPr lang="en-GB"/>
        </a:p>
      </dgm:t>
    </dgm:pt>
    <dgm:pt modelId="{2E76FD7C-851B-4441-AFD1-5746C5526171}" type="sibTrans" cxnId="{5902726E-1618-43E5-ADB9-023D1F1F8972}">
      <dgm:prSet/>
      <dgm:spPr/>
      <dgm:t>
        <a:bodyPr/>
        <a:lstStyle/>
        <a:p>
          <a:endParaRPr lang="en-GB"/>
        </a:p>
      </dgm:t>
    </dgm:pt>
    <dgm:pt modelId="{65F93B86-181D-44A7-A3E1-59A34CA08FA3}">
      <dgm:prSet phldrT="[Text]"/>
      <dgm:spPr/>
      <dgm:t>
        <a:bodyPr/>
        <a:lstStyle/>
        <a:p>
          <a:r>
            <a:rPr lang="en-GB" dirty="0"/>
            <a:t>Staffing, supervision, support &amp; training</a:t>
          </a:r>
        </a:p>
      </dgm:t>
    </dgm:pt>
    <dgm:pt modelId="{EC7FC9BF-6901-4D19-A229-A0BF0D924AAA}" type="parTrans" cxnId="{F5D5289F-3947-460F-918A-9EE670EC58BB}">
      <dgm:prSet/>
      <dgm:spPr/>
      <dgm:t>
        <a:bodyPr/>
        <a:lstStyle/>
        <a:p>
          <a:endParaRPr lang="en-GB"/>
        </a:p>
      </dgm:t>
    </dgm:pt>
    <dgm:pt modelId="{E8369B28-F54F-4170-877A-F6B36D57B4BE}" type="sibTrans" cxnId="{F5D5289F-3947-460F-918A-9EE670EC58BB}">
      <dgm:prSet/>
      <dgm:spPr/>
      <dgm:t>
        <a:bodyPr/>
        <a:lstStyle/>
        <a:p>
          <a:endParaRPr lang="en-GB"/>
        </a:p>
      </dgm:t>
    </dgm:pt>
    <dgm:pt modelId="{15CC0A2D-22BC-4CEA-BE24-521C07356162}">
      <dgm:prSet phldrT="[Text]"/>
      <dgm:spPr/>
      <dgm:t>
        <a:bodyPr/>
        <a:lstStyle/>
        <a:p>
          <a:r>
            <a:rPr lang="en-GB" dirty="0" smtClean="0"/>
            <a:t>Recording standards</a:t>
          </a:r>
          <a:endParaRPr lang="en-GB" dirty="0"/>
        </a:p>
      </dgm:t>
    </dgm:pt>
    <dgm:pt modelId="{0E8BCB43-206F-4FBC-9FC4-9DDB6652F98C}" type="parTrans" cxnId="{55597668-D4F6-441C-9BC3-0B3E063A1C3A}">
      <dgm:prSet/>
      <dgm:spPr/>
      <dgm:t>
        <a:bodyPr/>
        <a:lstStyle/>
        <a:p>
          <a:endParaRPr lang="en-GB"/>
        </a:p>
      </dgm:t>
    </dgm:pt>
    <dgm:pt modelId="{CD59FB2F-2CAE-4CCE-8C4A-18F579781BD1}" type="sibTrans" cxnId="{55597668-D4F6-441C-9BC3-0B3E063A1C3A}">
      <dgm:prSet/>
      <dgm:spPr/>
      <dgm:t>
        <a:bodyPr/>
        <a:lstStyle/>
        <a:p>
          <a:endParaRPr lang="en-GB"/>
        </a:p>
      </dgm:t>
    </dgm:pt>
    <dgm:pt modelId="{F8079AE7-F2F9-48E6-B25E-6775C3E47997}">
      <dgm:prSet phldrT="[Text]"/>
      <dgm:spPr/>
      <dgm:t>
        <a:bodyPr/>
        <a:lstStyle/>
        <a:p>
          <a:r>
            <a:rPr lang="en-GB" dirty="0"/>
            <a:t>Commissioning &amp; contract monitoring</a:t>
          </a:r>
        </a:p>
      </dgm:t>
    </dgm:pt>
    <dgm:pt modelId="{31F36B2A-CF78-47D5-8209-FB2A38E2B200}" type="parTrans" cxnId="{CD92660E-06F3-4FC9-B428-32ED6A49979D}">
      <dgm:prSet/>
      <dgm:spPr/>
      <dgm:t>
        <a:bodyPr/>
        <a:lstStyle/>
        <a:p>
          <a:endParaRPr lang="en-GB"/>
        </a:p>
      </dgm:t>
    </dgm:pt>
    <dgm:pt modelId="{B042CF75-67A5-4697-9918-5CAB3DA9405C}" type="sibTrans" cxnId="{CD92660E-06F3-4FC9-B428-32ED6A49979D}">
      <dgm:prSet/>
      <dgm:spPr/>
      <dgm:t>
        <a:bodyPr/>
        <a:lstStyle/>
        <a:p>
          <a:endParaRPr lang="en-GB"/>
        </a:p>
      </dgm:t>
    </dgm:pt>
    <dgm:pt modelId="{62693D1A-ACB8-4742-96DA-E1C1AA1463D6}">
      <dgm:prSet/>
      <dgm:spPr/>
      <dgm:t>
        <a:bodyPr/>
        <a:lstStyle/>
        <a:p>
          <a:r>
            <a:rPr lang="en-GB" dirty="0" smtClean="0"/>
            <a:t>Culture of openness, challenge and escalation</a:t>
          </a:r>
          <a:endParaRPr lang="en-GB" dirty="0"/>
        </a:p>
      </dgm:t>
    </dgm:pt>
    <dgm:pt modelId="{B19AAEC1-1DFE-4BA0-B1AF-D3D62B4B9067}" type="parTrans" cxnId="{2F6AC730-3FF6-46A1-A45C-C72822EC690C}">
      <dgm:prSet/>
      <dgm:spPr/>
    </dgm:pt>
    <dgm:pt modelId="{88CF6C8E-5D05-4A53-8358-E385C97FE472}" type="sibTrans" cxnId="{2F6AC730-3FF6-46A1-A45C-C72822EC690C}">
      <dgm:prSet/>
      <dgm:spPr/>
    </dgm:pt>
    <dgm:pt modelId="{47462F21-D9F8-4EB8-B153-5330F7AC4485}" type="pres">
      <dgm:prSet presAssocID="{08AFD55E-7D54-4A53-B966-468E8840C454}" presName="diagram" presStyleCnt="0">
        <dgm:presLayoutVars>
          <dgm:dir/>
          <dgm:resizeHandles val="exact"/>
        </dgm:presLayoutVars>
      </dgm:prSet>
      <dgm:spPr/>
      <dgm:t>
        <a:bodyPr/>
        <a:lstStyle/>
        <a:p>
          <a:endParaRPr lang="en-GB"/>
        </a:p>
      </dgm:t>
    </dgm:pt>
    <dgm:pt modelId="{039A337B-A140-4061-AA57-E6500FE6744E}" type="pres">
      <dgm:prSet presAssocID="{91922AB4-F45B-494C-9BF2-869EFCBC44A3}" presName="node" presStyleLbl="node1" presStyleIdx="0" presStyleCnt="6">
        <dgm:presLayoutVars>
          <dgm:bulletEnabled val="1"/>
        </dgm:presLayoutVars>
      </dgm:prSet>
      <dgm:spPr/>
      <dgm:t>
        <a:bodyPr/>
        <a:lstStyle/>
        <a:p>
          <a:endParaRPr lang="en-GB"/>
        </a:p>
      </dgm:t>
    </dgm:pt>
    <dgm:pt modelId="{17893562-9E5D-438E-900F-F70DEBFFCFE4}" type="pres">
      <dgm:prSet presAssocID="{42C3B517-3C9D-4C29-A831-FD8E20494753}" presName="sibTrans" presStyleCnt="0"/>
      <dgm:spPr/>
    </dgm:pt>
    <dgm:pt modelId="{584A998B-4791-4AD9-AFA0-F6E4B56B89A8}" type="pres">
      <dgm:prSet presAssocID="{FDD73514-0AF2-40B5-970A-418CF99883A5}" presName="node" presStyleLbl="node1" presStyleIdx="1" presStyleCnt="6">
        <dgm:presLayoutVars>
          <dgm:bulletEnabled val="1"/>
        </dgm:presLayoutVars>
      </dgm:prSet>
      <dgm:spPr/>
      <dgm:t>
        <a:bodyPr/>
        <a:lstStyle/>
        <a:p>
          <a:endParaRPr lang="en-GB"/>
        </a:p>
      </dgm:t>
    </dgm:pt>
    <dgm:pt modelId="{7E7FAA21-4A4A-456E-B63A-D98DF9F92D9A}" type="pres">
      <dgm:prSet presAssocID="{2E76FD7C-851B-4441-AFD1-5746C5526171}" presName="sibTrans" presStyleCnt="0"/>
      <dgm:spPr/>
    </dgm:pt>
    <dgm:pt modelId="{95DA3E08-D9AC-495D-8792-00981A66D944}" type="pres">
      <dgm:prSet presAssocID="{65F93B86-181D-44A7-A3E1-59A34CA08FA3}" presName="node" presStyleLbl="node1" presStyleIdx="2" presStyleCnt="6">
        <dgm:presLayoutVars>
          <dgm:bulletEnabled val="1"/>
        </dgm:presLayoutVars>
      </dgm:prSet>
      <dgm:spPr/>
      <dgm:t>
        <a:bodyPr/>
        <a:lstStyle/>
        <a:p>
          <a:endParaRPr lang="en-GB"/>
        </a:p>
      </dgm:t>
    </dgm:pt>
    <dgm:pt modelId="{49AD658D-73F2-4C18-B706-0E16ED7F4263}" type="pres">
      <dgm:prSet presAssocID="{E8369B28-F54F-4170-877A-F6B36D57B4BE}" presName="sibTrans" presStyleCnt="0"/>
      <dgm:spPr/>
    </dgm:pt>
    <dgm:pt modelId="{B2AC77B4-8C1D-4150-97A9-1EE94F94A533}" type="pres">
      <dgm:prSet presAssocID="{15CC0A2D-22BC-4CEA-BE24-521C07356162}" presName="node" presStyleLbl="node1" presStyleIdx="3" presStyleCnt="6">
        <dgm:presLayoutVars>
          <dgm:bulletEnabled val="1"/>
        </dgm:presLayoutVars>
      </dgm:prSet>
      <dgm:spPr/>
      <dgm:t>
        <a:bodyPr/>
        <a:lstStyle/>
        <a:p>
          <a:endParaRPr lang="en-GB"/>
        </a:p>
      </dgm:t>
    </dgm:pt>
    <dgm:pt modelId="{0701526F-60E7-44E7-8E0E-416C4B6E4DD3}" type="pres">
      <dgm:prSet presAssocID="{CD59FB2F-2CAE-4CCE-8C4A-18F579781BD1}" presName="sibTrans" presStyleCnt="0"/>
      <dgm:spPr/>
    </dgm:pt>
    <dgm:pt modelId="{073F61EB-6549-4139-B4C1-0FB525B2FE26}" type="pres">
      <dgm:prSet presAssocID="{F8079AE7-F2F9-48E6-B25E-6775C3E47997}" presName="node" presStyleLbl="node1" presStyleIdx="4" presStyleCnt="6">
        <dgm:presLayoutVars>
          <dgm:bulletEnabled val="1"/>
        </dgm:presLayoutVars>
      </dgm:prSet>
      <dgm:spPr/>
      <dgm:t>
        <a:bodyPr/>
        <a:lstStyle/>
        <a:p>
          <a:endParaRPr lang="en-GB"/>
        </a:p>
      </dgm:t>
    </dgm:pt>
    <dgm:pt modelId="{D30D4F2E-584B-4D3C-AD08-18C7DBCCA3E3}" type="pres">
      <dgm:prSet presAssocID="{B042CF75-67A5-4697-9918-5CAB3DA9405C}" presName="sibTrans" presStyleCnt="0"/>
      <dgm:spPr/>
    </dgm:pt>
    <dgm:pt modelId="{62E15ED9-6C44-40A1-BF6C-C593AD7E1C65}" type="pres">
      <dgm:prSet presAssocID="{62693D1A-ACB8-4742-96DA-E1C1AA1463D6}" presName="node" presStyleLbl="node1" presStyleIdx="5" presStyleCnt="6">
        <dgm:presLayoutVars>
          <dgm:bulletEnabled val="1"/>
        </dgm:presLayoutVars>
      </dgm:prSet>
      <dgm:spPr/>
      <dgm:t>
        <a:bodyPr/>
        <a:lstStyle/>
        <a:p>
          <a:endParaRPr lang="en-GB"/>
        </a:p>
      </dgm:t>
    </dgm:pt>
  </dgm:ptLst>
  <dgm:cxnLst>
    <dgm:cxn modelId="{57C729F0-5580-40FF-9107-40E6B38AC68A}" srcId="{08AFD55E-7D54-4A53-B966-468E8840C454}" destId="{91922AB4-F45B-494C-9BF2-869EFCBC44A3}" srcOrd="0" destOrd="0" parTransId="{D6076225-5A72-425A-BEC1-6DE568123B03}" sibTransId="{42C3B517-3C9D-4C29-A831-FD8E20494753}"/>
    <dgm:cxn modelId="{CD92660E-06F3-4FC9-B428-32ED6A49979D}" srcId="{08AFD55E-7D54-4A53-B966-468E8840C454}" destId="{F8079AE7-F2F9-48E6-B25E-6775C3E47997}" srcOrd="4" destOrd="0" parTransId="{31F36B2A-CF78-47D5-8209-FB2A38E2B200}" sibTransId="{B042CF75-67A5-4697-9918-5CAB3DA9405C}"/>
    <dgm:cxn modelId="{F5D5289F-3947-460F-918A-9EE670EC58BB}" srcId="{08AFD55E-7D54-4A53-B966-468E8840C454}" destId="{65F93B86-181D-44A7-A3E1-59A34CA08FA3}" srcOrd="2" destOrd="0" parTransId="{EC7FC9BF-6901-4D19-A229-A0BF0D924AAA}" sibTransId="{E8369B28-F54F-4170-877A-F6B36D57B4BE}"/>
    <dgm:cxn modelId="{3FE736A6-F5A2-4BE5-8C4B-8D546D3571FA}" type="presOf" srcId="{91922AB4-F45B-494C-9BF2-869EFCBC44A3}" destId="{039A337B-A140-4061-AA57-E6500FE6744E}" srcOrd="0" destOrd="0" presId="urn:microsoft.com/office/officeart/2005/8/layout/default"/>
    <dgm:cxn modelId="{47B30425-CE9B-4084-ADA0-03B6223B782D}" type="presOf" srcId="{08AFD55E-7D54-4A53-B966-468E8840C454}" destId="{47462F21-D9F8-4EB8-B153-5330F7AC4485}" srcOrd="0" destOrd="0" presId="urn:microsoft.com/office/officeart/2005/8/layout/default"/>
    <dgm:cxn modelId="{A6B467B4-7D8E-4819-82A0-C672A7A9359D}" type="presOf" srcId="{62693D1A-ACB8-4742-96DA-E1C1AA1463D6}" destId="{62E15ED9-6C44-40A1-BF6C-C593AD7E1C65}" srcOrd="0" destOrd="0" presId="urn:microsoft.com/office/officeart/2005/8/layout/default"/>
    <dgm:cxn modelId="{55597668-D4F6-441C-9BC3-0B3E063A1C3A}" srcId="{08AFD55E-7D54-4A53-B966-468E8840C454}" destId="{15CC0A2D-22BC-4CEA-BE24-521C07356162}" srcOrd="3" destOrd="0" parTransId="{0E8BCB43-206F-4FBC-9FC4-9DDB6652F98C}" sibTransId="{CD59FB2F-2CAE-4CCE-8C4A-18F579781BD1}"/>
    <dgm:cxn modelId="{B6A4FD79-AABF-42A4-9BE9-ECAF3A683FD5}" type="presOf" srcId="{65F93B86-181D-44A7-A3E1-59A34CA08FA3}" destId="{95DA3E08-D9AC-495D-8792-00981A66D944}" srcOrd="0" destOrd="0" presId="urn:microsoft.com/office/officeart/2005/8/layout/default"/>
    <dgm:cxn modelId="{B1E6DF69-1334-40FF-8B6A-0FA6836E7104}" type="presOf" srcId="{F8079AE7-F2F9-48E6-B25E-6775C3E47997}" destId="{073F61EB-6549-4139-B4C1-0FB525B2FE26}" srcOrd="0" destOrd="0" presId="urn:microsoft.com/office/officeart/2005/8/layout/default"/>
    <dgm:cxn modelId="{C370F09D-EAE8-48C5-957C-4AC71DDBCBD8}" type="presOf" srcId="{FDD73514-0AF2-40B5-970A-418CF99883A5}" destId="{584A998B-4791-4AD9-AFA0-F6E4B56B89A8}" srcOrd="0" destOrd="0" presId="urn:microsoft.com/office/officeart/2005/8/layout/default"/>
    <dgm:cxn modelId="{5902726E-1618-43E5-ADB9-023D1F1F8972}" srcId="{08AFD55E-7D54-4A53-B966-468E8840C454}" destId="{FDD73514-0AF2-40B5-970A-418CF99883A5}" srcOrd="1" destOrd="0" parTransId="{86D6AD40-D474-42F6-9713-9F7EF7A3E72E}" sibTransId="{2E76FD7C-851B-4441-AFD1-5746C5526171}"/>
    <dgm:cxn modelId="{2F6AC730-3FF6-46A1-A45C-C72822EC690C}" srcId="{08AFD55E-7D54-4A53-B966-468E8840C454}" destId="{62693D1A-ACB8-4742-96DA-E1C1AA1463D6}" srcOrd="5" destOrd="0" parTransId="{B19AAEC1-1DFE-4BA0-B1AF-D3D62B4B9067}" sibTransId="{88CF6C8E-5D05-4A53-8358-E385C97FE472}"/>
    <dgm:cxn modelId="{0AF98BDD-FB62-4BEF-B2CC-16ABE0D0DAD3}" type="presOf" srcId="{15CC0A2D-22BC-4CEA-BE24-521C07356162}" destId="{B2AC77B4-8C1D-4150-97A9-1EE94F94A533}" srcOrd="0" destOrd="0" presId="urn:microsoft.com/office/officeart/2005/8/layout/default"/>
    <dgm:cxn modelId="{6544AC94-7683-4B66-851A-2598AB6166AA}" type="presParOf" srcId="{47462F21-D9F8-4EB8-B153-5330F7AC4485}" destId="{039A337B-A140-4061-AA57-E6500FE6744E}" srcOrd="0" destOrd="0" presId="urn:microsoft.com/office/officeart/2005/8/layout/default"/>
    <dgm:cxn modelId="{1F31409C-AB4B-4202-8BB9-A84E6933DA59}" type="presParOf" srcId="{47462F21-D9F8-4EB8-B153-5330F7AC4485}" destId="{17893562-9E5D-438E-900F-F70DEBFFCFE4}" srcOrd="1" destOrd="0" presId="urn:microsoft.com/office/officeart/2005/8/layout/default"/>
    <dgm:cxn modelId="{70F75E2B-CF02-4EF6-94F4-21C9BE58C0F0}" type="presParOf" srcId="{47462F21-D9F8-4EB8-B153-5330F7AC4485}" destId="{584A998B-4791-4AD9-AFA0-F6E4B56B89A8}" srcOrd="2" destOrd="0" presId="urn:microsoft.com/office/officeart/2005/8/layout/default"/>
    <dgm:cxn modelId="{2A70FC4D-ED8B-45FE-928E-A61D632CFF1B}" type="presParOf" srcId="{47462F21-D9F8-4EB8-B153-5330F7AC4485}" destId="{7E7FAA21-4A4A-456E-B63A-D98DF9F92D9A}" srcOrd="3" destOrd="0" presId="urn:microsoft.com/office/officeart/2005/8/layout/default"/>
    <dgm:cxn modelId="{381FA9A5-A935-4650-9CA2-9D54CC529744}" type="presParOf" srcId="{47462F21-D9F8-4EB8-B153-5330F7AC4485}" destId="{95DA3E08-D9AC-495D-8792-00981A66D944}" srcOrd="4" destOrd="0" presId="urn:microsoft.com/office/officeart/2005/8/layout/default"/>
    <dgm:cxn modelId="{018618D0-8C16-4087-B082-6384B4D5803B}" type="presParOf" srcId="{47462F21-D9F8-4EB8-B153-5330F7AC4485}" destId="{49AD658D-73F2-4C18-B706-0E16ED7F4263}" srcOrd="5" destOrd="0" presId="urn:microsoft.com/office/officeart/2005/8/layout/default"/>
    <dgm:cxn modelId="{C247B4AC-70CC-436D-A643-3B403F7F87E3}" type="presParOf" srcId="{47462F21-D9F8-4EB8-B153-5330F7AC4485}" destId="{B2AC77B4-8C1D-4150-97A9-1EE94F94A533}" srcOrd="6" destOrd="0" presId="urn:microsoft.com/office/officeart/2005/8/layout/default"/>
    <dgm:cxn modelId="{7D0F6163-473E-4EF5-9ECB-58E415A0022C}" type="presParOf" srcId="{47462F21-D9F8-4EB8-B153-5330F7AC4485}" destId="{0701526F-60E7-44E7-8E0E-416C4B6E4DD3}" srcOrd="7" destOrd="0" presId="urn:microsoft.com/office/officeart/2005/8/layout/default"/>
    <dgm:cxn modelId="{3FC4F817-0A7D-4E66-A924-0C2D52AE9C07}" type="presParOf" srcId="{47462F21-D9F8-4EB8-B153-5330F7AC4485}" destId="{073F61EB-6549-4139-B4C1-0FB525B2FE26}" srcOrd="8" destOrd="0" presId="urn:microsoft.com/office/officeart/2005/8/layout/default"/>
    <dgm:cxn modelId="{DF109207-EA16-4096-91CB-201EB6E75B4A}" type="presParOf" srcId="{47462F21-D9F8-4EB8-B153-5330F7AC4485}" destId="{D30D4F2E-584B-4D3C-AD08-18C7DBCCA3E3}" srcOrd="9" destOrd="0" presId="urn:microsoft.com/office/officeart/2005/8/layout/default"/>
    <dgm:cxn modelId="{A7ACEF52-DDC7-4E44-9522-F001FB8ABFE8}" type="presParOf" srcId="{47462F21-D9F8-4EB8-B153-5330F7AC4485}" destId="{62E15ED9-6C44-40A1-BF6C-C593AD7E1C6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3D7F854-EF6E-4FE5-A64B-2FB83279D7B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3E9E8231-6240-4CC8-9223-74F035E46F97}">
      <dgm:prSet phldrT="[Text]"/>
      <dgm:spPr/>
      <dgm:t>
        <a:bodyPr/>
        <a:lstStyle/>
        <a:p>
          <a:r>
            <a:rPr lang="en-GB" dirty="0"/>
            <a:t>Audit &amp; quality assurance of what good looks like</a:t>
          </a:r>
        </a:p>
      </dgm:t>
    </dgm:pt>
    <dgm:pt modelId="{C0C22E97-9BDC-4F5D-822E-560E25EDF423}" type="parTrans" cxnId="{111F9E1F-48DA-4CCC-B723-E3C69CF22313}">
      <dgm:prSet/>
      <dgm:spPr/>
      <dgm:t>
        <a:bodyPr/>
        <a:lstStyle/>
        <a:p>
          <a:endParaRPr lang="en-GB"/>
        </a:p>
      </dgm:t>
    </dgm:pt>
    <dgm:pt modelId="{61DF6BDB-993B-471E-86C6-49356B52043D}" type="sibTrans" cxnId="{111F9E1F-48DA-4CCC-B723-E3C69CF22313}">
      <dgm:prSet/>
      <dgm:spPr/>
      <dgm:t>
        <a:bodyPr/>
        <a:lstStyle/>
        <a:p>
          <a:endParaRPr lang="en-GB"/>
        </a:p>
      </dgm:t>
    </dgm:pt>
    <dgm:pt modelId="{BC5C193C-2AC2-4E2C-96D5-AC34EC9A3685}">
      <dgm:prSet phldrT="[Text]"/>
      <dgm:spPr/>
      <dgm:t>
        <a:bodyPr/>
        <a:lstStyle/>
        <a:p>
          <a:r>
            <a:rPr lang="en-GB" dirty="0" smtClean="0"/>
            <a:t>Multi-agency training</a:t>
          </a:r>
          <a:endParaRPr lang="en-GB" dirty="0"/>
        </a:p>
      </dgm:t>
    </dgm:pt>
    <dgm:pt modelId="{C20AFA0B-5806-4CDA-A7A9-69CFDBB006F9}" type="parTrans" cxnId="{4F5B10C3-DEEF-442E-9B50-EB70A64E0694}">
      <dgm:prSet/>
      <dgm:spPr/>
      <dgm:t>
        <a:bodyPr/>
        <a:lstStyle/>
        <a:p>
          <a:endParaRPr lang="en-GB"/>
        </a:p>
      </dgm:t>
    </dgm:pt>
    <dgm:pt modelId="{B24CB071-D45A-4537-9CFE-1E71A28C51F9}" type="sibTrans" cxnId="{4F5B10C3-DEEF-442E-9B50-EB70A64E0694}">
      <dgm:prSet/>
      <dgm:spPr/>
      <dgm:t>
        <a:bodyPr/>
        <a:lstStyle/>
        <a:p>
          <a:endParaRPr lang="en-GB"/>
        </a:p>
      </dgm:t>
    </dgm:pt>
    <dgm:pt modelId="{E3EB0FC9-DE57-4B2C-9B91-8049CA08F87A}">
      <dgm:prSet phldrT="[Text]"/>
      <dgm:spPr/>
      <dgm:t>
        <a:bodyPr/>
        <a:lstStyle/>
        <a:p>
          <a:r>
            <a:rPr lang="en-GB" dirty="0"/>
            <a:t>Review of management of SARs</a:t>
          </a:r>
        </a:p>
      </dgm:t>
    </dgm:pt>
    <dgm:pt modelId="{818CD4D7-795A-4AAF-AF1D-2228CCC5C203}" type="parTrans" cxnId="{44F1BE15-B64C-45D4-A460-EFAC68296741}">
      <dgm:prSet/>
      <dgm:spPr/>
      <dgm:t>
        <a:bodyPr/>
        <a:lstStyle/>
        <a:p>
          <a:endParaRPr lang="en-GB"/>
        </a:p>
      </dgm:t>
    </dgm:pt>
    <dgm:pt modelId="{D74959CB-79A4-488E-B014-56D039F12DC1}" type="sibTrans" cxnId="{44F1BE15-B64C-45D4-A460-EFAC68296741}">
      <dgm:prSet/>
      <dgm:spPr/>
      <dgm:t>
        <a:bodyPr/>
        <a:lstStyle/>
        <a:p>
          <a:endParaRPr lang="en-GB"/>
        </a:p>
      </dgm:t>
    </dgm:pt>
    <dgm:pt modelId="{3115EC2D-E72D-48D7-8574-4264CEFAD7D8}">
      <dgm:prSet phldrT="[Text]"/>
      <dgm:spPr/>
      <dgm:t>
        <a:bodyPr/>
        <a:lstStyle/>
        <a:p>
          <a:r>
            <a:rPr lang="en-GB" dirty="0"/>
            <a:t>Workplace as well as workforce development</a:t>
          </a:r>
        </a:p>
      </dgm:t>
    </dgm:pt>
    <dgm:pt modelId="{A2403958-3C35-4EF4-AC16-614F0EDE4CA2}" type="parTrans" cxnId="{58632F31-BDAA-451F-A26F-7CF75F7E46E8}">
      <dgm:prSet/>
      <dgm:spPr/>
      <dgm:t>
        <a:bodyPr/>
        <a:lstStyle/>
        <a:p>
          <a:endParaRPr lang="en-GB"/>
        </a:p>
      </dgm:t>
    </dgm:pt>
    <dgm:pt modelId="{5C131354-D787-4321-86BF-A06CD1E127D0}" type="sibTrans" cxnId="{58632F31-BDAA-451F-A26F-7CF75F7E46E8}">
      <dgm:prSet/>
      <dgm:spPr/>
      <dgm:t>
        <a:bodyPr/>
        <a:lstStyle/>
        <a:p>
          <a:endParaRPr lang="en-GB"/>
        </a:p>
      </dgm:t>
    </dgm:pt>
    <dgm:pt modelId="{851802F3-A460-48E6-89B8-5F26178E3CE5}">
      <dgm:prSet phldrT="[Text]"/>
      <dgm:spPr/>
      <dgm:t>
        <a:bodyPr/>
        <a:lstStyle/>
        <a:p>
          <a:r>
            <a:rPr lang="en-GB" dirty="0"/>
            <a:t>Continual review of outcome of recommendations</a:t>
          </a:r>
        </a:p>
      </dgm:t>
    </dgm:pt>
    <dgm:pt modelId="{C5618805-4B8A-4F19-8421-5C3CF7A866CA}" type="parTrans" cxnId="{AC23938D-FBFD-41AA-8F6B-ED79ABBC875F}">
      <dgm:prSet/>
      <dgm:spPr/>
      <dgm:t>
        <a:bodyPr/>
        <a:lstStyle/>
        <a:p>
          <a:endParaRPr lang="en-GB"/>
        </a:p>
      </dgm:t>
    </dgm:pt>
    <dgm:pt modelId="{0EC4B237-D6E3-45C3-918E-B1832D8413B6}" type="sibTrans" cxnId="{AC23938D-FBFD-41AA-8F6B-ED79ABBC875F}">
      <dgm:prSet/>
      <dgm:spPr/>
      <dgm:t>
        <a:bodyPr/>
        <a:lstStyle/>
        <a:p>
          <a:endParaRPr lang="en-GB"/>
        </a:p>
      </dgm:t>
    </dgm:pt>
    <dgm:pt modelId="{A910FDE2-4F99-49C4-9863-D21D14B57B3E}">
      <dgm:prSet/>
      <dgm:spPr/>
      <dgm:t>
        <a:bodyPr/>
        <a:lstStyle/>
        <a:p>
          <a:r>
            <a:rPr lang="en-GB" dirty="0" smtClean="0"/>
            <a:t>Use of SARs to inform policy development, practice audits and training</a:t>
          </a:r>
          <a:endParaRPr lang="en-GB" dirty="0"/>
        </a:p>
      </dgm:t>
    </dgm:pt>
    <dgm:pt modelId="{5A6AA241-2279-4498-8EAA-D43F845A0C53}" type="parTrans" cxnId="{1CF393A9-227D-45F9-91A6-3DB5D79D4F02}">
      <dgm:prSet/>
      <dgm:spPr/>
    </dgm:pt>
    <dgm:pt modelId="{3890D695-8258-41D4-9A99-8273A8F8E74C}" type="sibTrans" cxnId="{1CF393A9-227D-45F9-91A6-3DB5D79D4F02}">
      <dgm:prSet/>
      <dgm:spPr/>
    </dgm:pt>
    <dgm:pt modelId="{433D21F2-8318-4399-B912-FC4CDDC82B90}" type="pres">
      <dgm:prSet presAssocID="{D3D7F854-EF6E-4FE5-A64B-2FB83279D7B2}" presName="diagram" presStyleCnt="0">
        <dgm:presLayoutVars>
          <dgm:dir/>
          <dgm:resizeHandles val="exact"/>
        </dgm:presLayoutVars>
      </dgm:prSet>
      <dgm:spPr/>
      <dgm:t>
        <a:bodyPr/>
        <a:lstStyle/>
        <a:p>
          <a:endParaRPr lang="en-GB"/>
        </a:p>
      </dgm:t>
    </dgm:pt>
    <dgm:pt modelId="{A1703CFC-1F1C-46F2-9CEE-4181AFCEA8DD}" type="pres">
      <dgm:prSet presAssocID="{3E9E8231-6240-4CC8-9223-74F035E46F97}" presName="node" presStyleLbl="node1" presStyleIdx="0" presStyleCnt="6">
        <dgm:presLayoutVars>
          <dgm:bulletEnabled val="1"/>
        </dgm:presLayoutVars>
      </dgm:prSet>
      <dgm:spPr/>
      <dgm:t>
        <a:bodyPr/>
        <a:lstStyle/>
        <a:p>
          <a:endParaRPr lang="en-GB"/>
        </a:p>
      </dgm:t>
    </dgm:pt>
    <dgm:pt modelId="{32816F61-B966-4F02-884C-60CA93F98007}" type="pres">
      <dgm:prSet presAssocID="{61DF6BDB-993B-471E-86C6-49356B52043D}" presName="sibTrans" presStyleCnt="0"/>
      <dgm:spPr/>
    </dgm:pt>
    <dgm:pt modelId="{B9397D33-60BC-4C7B-8D64-B9D0A0D132AB}" type="pres">
      <dgm:prSet presAssocID="{BC5C193C-2AC2-4E2C-96D5-AC34EC9A3685}" presName="node" presStyleLbl="node1" presStyleIdx="1" presStyleCnt="6">
        <dgm:presLayoutVars>
          <dgm:bulletEnabled val="1"/>
        </dgm:presLayoutVars>
      </dgm:prSet>
      <dgm:spPr/>
      <dgm:t>
        <a:bodyPr/>
        <a:lstStyle/>
        <a:p>
          <a:endParaRPr lang="en-GB"/>
        </a:p>
      </dgm:t>
    </dgm:pt>
    <dgm:pt modelId="{2288FD5F-E451-4BE9-ABF1-ABD56F8288D4}" type="pres">
      <dgm:prSet presAssocID="{B24CB071-D45A-4537-9CFE-1E71A28C51F9}" presName="sibTrans" presStyleCnt="0"/>
      <dgm:spPr/>
    </dgm:pt>
    <dgm:pt modelId="{94B07B69-F08B-4818-AEC7-EA63986680C7}" type="pres">
      <dgm:prSet presAssocID="{E3EB0FC9-DE57-4B2C-9B91-8049CA08F87A}" presName="node" presStyleLbl="node1" presStyleIdx="2" presStyleCnt="6">
        <dgm:presLayoutVars>
          <dgm:bulletEnabled val="1"/>
        </dgm:presLayoutVars>
      </dgm:prSet>
      <dgm:spPr/>
      <dgm:t>
        <a:bodyPr/>
        <a:lstStyle/>
        <a:p>
          <a:endParaRPr lang="en-GB"/>
        </a:p>
      </dgm:t>
    </dgm:pt>
    <dgm:pt modelId="{4BBC4C1D-6DD7-4436-8A91-87FB637B4DEF}" type="pres">
      <dgm:prSet presAssocID="{D74959CB-79A4-488E-B014-56D039F12DC1}" presName="sibTrans" presStyleCnt="0"/>
      <dgm:spPr/>
    </dgm:pt>
    <dgm:pt modelId="{29A266D1-FA7A-46AC-A037-2774466E1F07}" type="pres">
      <dgm:prSet presAssocID="{3115EC2D-E72D-48D7-8574-4264CEFAD7D8}" presName="node" presStyleLbl="node1" presStyleIdx="3" presStyleCnt="6">
        <dgm:presLayoutVars>
          <dgm:bulletEnabled val="1"/>
        </dgm:presLayoutVars>
      </dgm:prSet>
      <dgm:spPr/>
      <dgm:t>
        <a:bodyPr/>
        <a:lstStyle/>
        <a:p>
          <a:endParaRPr lang="en-GB"/>
        </a:p>
      </dgm:t>
    </dgm:pt>
    <dgm:pt modelId="{981F839E-3093-4D29-ACA5-BB1BDEF8D5D6}" type="pres">
      <dgm:prSet presAssocID="{5C131354-D787-4321-86BF-A06CD1E127D0}" presName="sibTrans" presStyleCnt="0"/>
      <dgm:spPr/>
    </dgm:pt>
    <dgm:pt modelId="{87BC1A84-D9B7-4BBC-902B-1AF7028F3E7A}" type="pres">
      <dgm:prSet presAssocID="{851802F3-A460-48E6-89B8-5F26178E3CE5}" presName="node" presStyleLbl="node1" presStyleIdx="4" presStyleCnt="6">
        <dgm:presLayoutVars>
          <dgm:bulletEnabled val="1"/>
        </dgm:presLayoutVars>
      </dgm:prSet>
      <dgm:spPr/>
      <dgm:t>
        <a:bodyPr/>
        <a:lstStyle/>
        <a:p>
          <a:endParaRPr lang="en-GB"/>
        </a:p>
      </dgm:t>
    </dgm:pt>
    <dgm:pt modelId="{631F8950-E36A-42F6-AE54-80ED9B53C0ED}" type="pres">
      <dgm:prSet presAssocID="{0EC4B237-D6E3-45C3-918E-B1832D8413B6}" presName="sibTrans" presStyleCnt="0"/>
      <dgm:spPr/>
    </dgm:pt>
    <dgm:pt modelId="{0AC704C7-80F8-4DA1-9101-84342BB0674A}" type="pres">
      <dgm:prSet presAssocID="{A910FDE2-4F99-49C4-9863-D21D14B57B3E}" presName="node" presStyleLbl="node1" presStyleIdx="5" presStyleCnt="6">
        <dgm:presLayoutVars>
          <dgm:bulletEnabled val="1"/>
        </dgm:presLayoutVars>
      </dgm:prSet>
      <dgm:spPr/>
      <dgm:t>
        <a:bodyPr/>
        <a:lstStyle/>
        <a:p>
          <a:endParaRPr lang="en-GB"/>
        </a:p>
      </dgm:t>
    </dgm:pt>
  </dgm:ptLst>
  <dgm:cxnLst>
    <dgm:cxn modelId="{5860B8A0-0151-4D03-A627-2A7B7231AAD1}" type="presOf" srcId="{A910FDE2-4F99-49C4-9863-D21D14B57B3E}" destId="{0AC704C7-80F8-4DA1-9101-84342BB0674A}" srcOrd="0" destOrd="0" presId="urn:microsoft.com/office/officeart/2005/8/layout/default"/>
    <dgm:cxn modelId="{44F1BE15-B64C-45D4-A460-EFAC68296741}" srcId="{D3D7F854-EF6E-4FE5-A64B-2FB83279D7B2}" destId="{E3EB0FC9-DE57-4B2C-9B91-8049CA08F87A}" srcOrd="2" destOrd="0" parTransId="{818CD4D7-795A-4AAF-AF1D-2228CCC5C203}" sibTransId="{D74959CB-79A4-488E-B014-56D039F12DC1}"/>
    <dgm:cxn modelId="{5CD7E988-EF15-4F0D-8635-1A65D2235EF3}" type="presOf" srcId="{3115EC2D-E72D-48D7-8574-4264CEFAD7D8}" destId="{29A266D1-FA7A-46AC-A037-2774466E1F07}" srcOrd="0" destOrd="0" presId="urn:microsoft.com/office/officeart/2005/8/layout/default"/>
    <dgm:cxn modelId="{111F9E1F-48DA-4CCC-B723-E3C69CF22313}" srcId="{D3D7F854-EF6E-4FE5-A64B-2FB83279D7B2}" destId="{3E9E8231-6240-4CC8-9223-74F035E46F97}" srcOrd="0" destOrd="0" parTransId="{C0C22E97-9BDC-4F5D-822E-560E25EDF423}" sibTransId="{61DF6BDB-993B-471E-86C6-49356B52043D}"/>
    <dgm:cxn modelId="{AC23938D-FBFD-41AA-8F6B-ED79ABBC875F}" srcId="{D3D7F854-EF6E-4FE5-A64B-2FB83279D7B2}" destId="{851802F3-A460-48E6-89B8-5F26178E3CE5}" srcOrd="4" destOrd="0" parTransId="{C5618805-4B8A-4F19-8421-5C3CF7A866CA}" sibTransId="{0EC4B237-D6E3-45C3-918E-B1832D8413B6}"/>
    <dgm:cxn modelId="{4F5B10C3-DEEF-442E-9B50-EB70A64E0694}" srcId="{D3D7F854-EF6E-4FE5-A64B-2FB83279D7B2}" destId="{BC5C193C-2AC2-4E2C-96D5-AC34EC9A3685}" srcOrd="1" destOrd="0" parTransId="{C20AFA0B-5806-4CDA-A7A9-69CFDBB006F9}" sibTransId="{B24CB071-D45A-4537-9CFE-1E71A28C51F9}"/>
    <dgm:cxn modelId="{15CADDD9-35BA-4FE4-BBC6-24C377A8CDCC}" type="presOf" srcId="{E3EB0FC9-DE57-4B2C-9B91-8049CA08F87A}" destId="{94B07B69-F08B-4818-AEC7-EA63986680C7}" srcOrd="0" destOrd="0" presId="urn:microsoft.com/office/officeart/2005/8/layout/default"/>
    <dgm:cxn modelId="{1CF393A9-227D-45F9-91A6-3DB5D79D4F02}" srcId="{D3D7F854-EF6E-4FE5-A64B-2FB83279D7B2}" destId="{A910FDE2-4F99-49C4-9863-D21D14B57B3E}" srcOrd="5" destOrd="0" parTransId="{5A6AA241-2279-4498-8EAA-D43F845A0C53}" sibTransId="{3890D695-8258-41D4-9A99-8273A8F8E74C}"/>
    <dgm:cxn modelId="{8310F05B-106B-4351-82A3-4AD3F3076E7C}" type="presOf" srcId="{D3D7F854-EF6E-4FE5-A64B-2FB83279D7B2}" destId="{433D21F2-8318-4399-B912-FC4CDDC82B90}" srcOrd="0" destOrd="0" presId="urn:microsoft.com/office/officeart/2005/8/layout/default"/>
    <dgm:cxn modelId="{B8C43F59-AA47-4E80-9ABF-4B604341D57F}" type="presOf" srcId="{3E9E8231-6240-4CC8-9223-74F035E46F97}" destId="{A1703CFC-1F1C-46F2-9CEE-4181AFCEA8DD}" srcOrd="0" destOrd="0" presId="urn:microsoft.com/office/officeart/2005/8/layout/default"/>
    <dgm:cxn modelId="{70B351EB-076F-433C-B86A-2A70F4ABCFE6}" type="presOf" srcId="{851802F3-A460-48E6-89B8-5F26178E3CE5}" destId="{87BC1A84-D9B7-4BBC-902B-1AF7028F3E7A}" srcOrd="0" destOrd="0" presId="urn:microsoft.com/office/officeart/2005/8/layout/default"/>
    <dgm:cxn modelId="{58632F31-BDAA-451F-A26F-7CF75F7E46E8}" srcId="{D3D7F854-EF6E-4FE5-A64B-2FB83279D7B2}" destId="{3115EC2D-E72D-48D7-8574-4264CEFAD7D8}" srcOrd="3" destOrd="0" parTransId="{A2403958-3C35-4EF4-AC16-614F0EDE4CA2}" sibTransId="{5C131354-D787-4321-86BF-A06CD1E127D0}"/>
    <dgm:cxn modelId="{BF07ADC7-691E-4372-8A05-9A91A02F1DC0}" type="presOf" srcId="{BC5C193C-2AC2-4E2C-96D5-AC34EC9A3685}" destId="{B9397D33-60BC-4C7B-8D64-B9D0A0D132AB}" srcOrd="0" destOrd="0" presId="urn:microsoft.com/office/officeart/2005/8/layout/default"/>
    <dgm:cxn modelId="{61907951-BAB5-4A32-8D98-934F4CFAD7AA}" type="presParOf" srcId="{433D21F2-8318-4399-B912-FC4CDDC82B90}" destId="{A1703CFC-1F1C-46F2-9CEE-4181AFCEA8DD}" srcOrd="0" destOrd="0" presId="urn:microsoft.com/office/officeart/2005/8/layout/default"/>
    <dgm:cxn modelId="{2CB26920-5D07-4DFD-8E77-B4FB9D3BB7C2}" type="presParOf" srcId="{433D21F2-8318-4399-B912-FC4CDDC82B90}" destId="{32816F61-B966-4F02-884C-60CA93F98007}" srcOrd="1" destOrd="0" presId="urn:microsoft.com/office/officeart/2005/8/layout/default"/>
    <dgm:cxn modelId="{117C2CA8-EDFE-42EF-809A-EEB52AB3924F}" type="presParOf" srcId="{433D21F2-8318-4399-B912-FC4CDDC82B90}" destId="{B9397D33-60BC-4C7B-8D64-B9D0A0D132AB}" srcOrd="2" destOrd="0" presId="urn:microsoft.com/office/officeart/2005/8/layout/default"/>
    <dgm:cxn modelId="{F1A2C7FB-7D1A-4B48-B4BF-3CC756D3DA5F}" type="presParOf" srcId="{433D21F2-8318-4399-B912-FC4CDDC82B90}" destId="{2288FD5F-E451-4BE9-ABF1-ABD56F8288D4}" srcOrd="3" destOrd="0" presId="urn:microsoft.com/office/officeart/2005/8/layout/default"/>
    <dgm:cxn modelId="{6039E7BD-3CE1-43F3-9BC0-5E6BCC3E2949}" type="presParOf" srcId="{433D21F2-8318-4399-B912-FC4CDDC82B90}" destId="{94B07B69-F08B-4818-AEC7-EA63986680C7}" srcOrd="4" destOrd="0" presId="urn:microsoft.com/office/officeart/2005/8/layout/default"/>
    <dgm:cxn modelId="{14D8E732-C98A-4684-9138-35BC68D2955A}" type="presParOf" srcId="{433D21F2-8318-4399-B912-FC4CDDC82B90}" destId="{4BBC4C1D-6DD7-4436-8A91-87FB637B4DEF}" srcOrd="5" destOrd="0" presId="urn:microsoft.com/office/officeart/2005/8/layout/default"/>
    <dgm:cxn modelId="{326F91D6-C9F5-4A7D-A1D8-F5698DF1CF00}" type="presParOf" srcId="{433D21F2-8318-4399-B912-FC4CDDC82B90}" destId="{29A266D1-FA7A-46AC-A037-2774466E1F07}" srcOrd="6" destOrd="0" presId="urn:microsoft.com/office/officeart/2005/8/layout/default"/>
    <dgm:cxn modelId="{9531729A-27D6-4D8D-95EA-7CA7BDFF45C6}" type="presParOf" srcId="{433D21F2-8318-4399-B912-FC4CDDC82B90}" destId="{981F839E-3093-4D29-ACA5-BB1BDEF8D5D6}" srcOrd="7" destOrd="0" presId="urn:microsoft.com/office/officeart/2005/8/layout/default"/>
    <dgm:cxn modelId="{46A47C5B-B846-46F4-8A0D-9F91AB26A0D8}" type="presParOf" srcId="{433D21F2-8318-4399-B912-FC4CDDC82B90}" destId="{87BC1A84-D9B7-4BBC-902B-1AF7028F3E7A}" srcOrd="8" destOrd="0" presId="urn:microsoft.com/office/officeart/2005/8/layout/default"/>
    <dgm:cxn modelId="{1047A5E5-F629-433C-AA21-1CBD5120CC61}" type="presParOf" srcId="{433D21F2-8318-4399-B912-FC4CDDC82B90}" destId="{631F8950-E36A-42F6-AE54-80ED9B53C0ED}" srcOrd="9" destOrd="0" presId="urn:microsoft.com/office/officeart/2005/8/layout/default"/>
    <dgm:cxn modelId="{0FC2E4E1-9C40-4216-B6B4-B24F29AFFAA1}" type="presParOf" srcId="{433D21F2-8318-4399-B912-FC4CDDC82B90}" destId="{0AC704C7-80F8-4DA1-9101-84342BB0674A}"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F1A3D9-85F7-AC4E-AB2C-0B05E1AFEC7C}">
      <dsp:nvSpPr>
        <dsp:cNvPr id="0" name=""/>
        <dsp:cNvSpPr/>
      </dsp:nvSpPr>
      <dsp:spPr>
        <a:xfrm>
          <a:off x="1350813" y="0"/>
          <a:ext cx="5508094" cy="5508094"/>
        </a:xfrm>
        <a:prstGeom prst="ellipse">
          <a:avLst/>
        </a:prstGeom>
        <a:solidFill>
          <a:srgbClr val="AA4D64"/>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GB" sz="1600" b="1" kern="1200" dirty="0"/>
            <a:t>Legal and policy context</a:t>
          </a:r>
        </a:p>
      </dsp:txBody>
      <dsp:txXfrm>
        <a:off x="3072093" y="275404"/>
        <a:ext cx="2065535" cy="550809"/>
      </dsp:txXfrm>
    </dsp:sp>
    <dsp:sp modelId="{3E252FE6-8D43-1B4D-9B95-10DFF69179DD}">
      <dsp:nvSpPr>
        <dsp:cNvPr id="0" name=""/>
        <dsp:cNvSpPr/>
      </dsp:nvSpPr>
      <dsp:spPr>
        <a:xfrm>
          <a:off x="1763921" y="826214"/>
          <a:ext cx="4681879" cy="4681879"/>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GB" sz="1600" b="1" kern="1200" dirty="0"/>
            <a:t>SAB governance</a:t>
          </a:r>
        </a:p>
      </dsp:txBody>
      <dsp:txXfrm>
        <a:off x="3095330" y="1095422"/>
        <a:ext cx="2019060" cy="538416"/>
      </dsp:txXfrm>
    </dsp:sp>
    <dsp:sp modelId="{CB0648A5-F228-DE44-B513-6A1D197434D8}">
      <dsp:nvSpPr>
        <dsp:cNvPr id="0" name=""/>
        <dsp:cNvSpPr/>
      </dsp:nvSpPr>
      <dsp:spPr>
        <a:xfrm>
          <a:off x="2177028" y="1652428"/>
          <a:ext cx="3855665" cy="3855665"/>
        </a:xfrm>
        <a:prstGeom prst="ellipse">
          <a:avLst/>
        </a:prstGeom>
        <a:solidFill>
          <a:srgbClr val="D18208"/>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GB" sz="1600" b="1" kern="1200" dirty="0"/>
            <a:t>The organisations around the team</a:t>
          </a:r>
        </a:p>
      </dsp:txBody>
      <dsp:txXfrm>
        <a:off x="3107207" y="1918469"/>
        <a:ext cx="1995307" cy="532081"/>
      </dsp:txXfrm>
    </dsp:sp>
    <dsp:sp modelId="{3B695C05-98BE-D545-9ED3-1F2B8BAA11CB}">
      <dsp:nvSpPr>
        <dsp:cNvPr id="0" name=""/>
        <dsp:cNvSpPr/>
      </dsp:nvSpPr>
      <dsp:spPr>
        <a:xfrm>
          <a:off x="2580198" y="2418992"/>
          <a:ext cx="3029451" cy="3029451"/>
        </a:xfrm>
        <a:prstGeom prst="ellipse">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GB" sz="1600" b="1" kern="1200" dirty="0"/>
            <a:t>The interagency team</a:t>
          </a:r>
        </a:p>
      </dsp:txBody>
      <dsp:txXfrm>
        <a:off x="3276972" y="2691643"/>
        <a:ext cx="1635903" cy="545301"/>
      </dsp:txXfrm>
    </dsp:sp>
    <dsp:sp modelId="{403D42FA-6D6A-0249-AAFF-1B0731E61ED2}">
      <dsp:nvSpPr>
        <dsp:cNvPr id="0" name=""/>
        <dsp:cNvSpPr/>
      </dsp:nvSpPr>
      <dsp:spPr>
        <a:xfrm>
          <a:off x="3003242" y="3304856"/>
          <a:ext cx="2203237" cy="2203237"/>
        </a:xfrm>
        <a:prstGeom prst="ellipse">
          <a:avLst/>
        </a:prstGeom>
        <a:solidFill>
          <a:schemeClr val="accent5">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GB" sz="1600" b="1" kern="1200" dirty="0"/>
            <a:t>Direct work with the adult</a:t>
          </a:r>
        </a:p>
      </dsp:txBody>
      <dsp:txXfrm>
        <a:off x="3325898" y="3855665"/>
        <a:ext cx="1557924" cy="11016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CFB8AE-494D-4C68-8C63-76BB061721E0}">
      <dsp:nvSpPr>
        <dsp:cNvPr id="0" name=""/>
        <dsp:cNvSpPr/>
      </dsp:nvSpPr>
      <dsp:spPr>
        <a:xfrm>
          <a:off x="163949" y="2455"/>
          <a:ext cx="1826344" cy="109580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a:t>Person-centred, relationship-based practice</a:t>
          </a:r>
        </a:p>
      </dsp:txBody>
      <dsp:txXfrm>
        <a:off x="163949" y="2455"/>
        <a:ext cx="1826344" cy="1095806"/>
      </dsp:txXfrm>
    </dsp:sp>
    <dsp:sp modelId="{C8B254F4-C090-4336-881B-24F7A5199586}">
      <dsp:nvSpPr>
        <dsp:cNvPr id="0" name=""/>
        <dsp:cNvSpPr/>
      </dsp:nvSpPr>
      <dsp:spPr>
        <a:xfrm>
          <a:off x="2172927" y="2455"/>
          <a:ext cx="1826344" cy="109580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Professional curiosity (history)</a:t>
          </a:r>
          <a:endParaRPr lang="en-GB" sz="1900" kern="1200" dirty="0"/>
        </a:p>
      </dsp:txBody>
      <dsp:txXfrm>
        <a:off x="2172927" y="2455"/>
        <a:ext cx="1826344" cy="1095806"/>
      </dsp:txXfrm>
    </dsp:sp>
    <dsp:sp modelId="{34829D28-BBAB-4466-B955-F1EBBF13A76F}">
      <dsp:nvSpPr>
        <dsp:cNvPr id="0" name=""/>
        <dsp:cNvSpPr/>
      </dsp:nvSpPr>
      <dsp:spPr>
        <a:xfrm>
          <a:off x="4181906" y="2455"/>
          <a:ext cx="1826344" cy="109580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Assessment of care &amp; support, and mental health</a:t>
          </a:r>
          <a:endParaRPr lang="en-GB" sz="1900" kern="1200" dirty="0"/>
        </a:p>
      </dsp:txBody>
      <dsp:txXfrm>
        <a:off x="4181906" y="2455"/>
        <a:ext cx="1826344" cy="1095806"/>
      </dsp:txXfrm>
    </dsp:sp>
    <dsp:sp modelId="{3193161A-B1D6-4413-922C-4B42EB114853}">
      <dsp:nvSpPr>
        <dsp:cNvPr id="0" name=""/>
        <dsp:cNvSpPr/>
      </dsp:nvSpPr>
      <dsp:spPr>
        <a:xfrm>
          <a:off x="163949" y="1280896"/>
          <a:ext cx="1826344" cy="109580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Transitions – opportunities not cliff edges</a:t>
          </a:r>
          <a:endParaRPr lang="en-GB" sz="1900" kern="1200" dirty="0"/>
        </a:p>
      </dsp:txBody>
      <dsp:txXfrm>
        <a:off x="163949" y="1280896"/>
        <a:ext cx="1826344" cy="1095806"/>
      </dsp:txXfrm>
    </dsp:sp>
    <dsp:sp modelId="{3670B627-8464-4AF0-8608-A6E74A751A6A}">
      <dsp:nvSpPr>
        <dsp:cNvPr id="0" name=""/>
        <dsp:cNvSpPr/>
      </dsp:nvSpPr>
      <dsp:spPr>
        <a:xfrm>
          <a:off x="2172927" y="1280896"/>
          <a:ext cx="1826344" cy="109580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a:t>Assessment &amp; review of risk and capacity</a:t>
          </a:r>
        </a:p>
      </dsp:txBody>
      <dsp:txXfrm>
        <a:off x="2172927" y="1280896"/>
        <a:ext cx="1826344" cy="1095806"/>
      </dsp:txXfrm>
    </dsp:sp>
    <dsp:sp modelId="{927D762A-AA35-4514-A3DA-DF8BC758065A}">
      <dsp:nvSpPr>
        <dsp:cNvPr id="0" name=""/>
        <dsp:cNvSpPr/>
      </dsp:nvSpPr>
      <dsp:spPr>
        <a:xfrm>
          <a:off x="4181906" y="1280896"/>
          <a:ext cx="1826344" cy="109580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a:t>Family </a:t>
          </a:r>
          <a:r>
            <a:rPr lang="en-GB" sz="1900" kern="1200" dirty="0" smtClean="0"/>
            <a:t>involvement (think family)</a:t>
          </a:r>
          <a:endParaRPr lang="en-GB" sz="1900" kern="1200" dirty="0"/>
        </a:p>
      </dsp:txBody>
      <dsp:txXfrm>
        <a:off x="4181906" y="1280896"/>
        <a:ext cx="1826344" cy="1095806"/>
      </dsp:txXfrm>
    </dsp:sp>
    <dsp:sp modelId="{A465112D-479F-4796-9FD8-ACAABAC4B9E5}">
      <dsp:nvSpPr>
        <dsp:cNvPr id="0" name=""/>
        <dsp:cNvSpPr/>
      </dsp:nvSpPr>
      <dsp:spPr>
        <a:xfrm>
          <a:off x="163949" y="2559337"/>
          <a:ext cx="1826344" cy="109580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a:t>Availability of specialist advice</a:t>
          </a:r>
        </a:p>
      </dsp:txBody>
      <dsp:txXfrm>
        <a:off x="163949" y="2559337"/>
        <a:ext cx="1826344" cy="1095806"/>
      </dsp:txXfrm>
    </dsp:sp>
    <dsp:sp modelId="{8423D9CA-277D-4064-9D73-024AEE27DDBC}">
      <dsp:nvSpPr>
        <dsp:cNvPr id="0" name=""/>
        <dsp:cNvSpPr/>
      </dsp:nvSpPr>
      <dsp:spPr>
        <a:xfrm>
          <a:off x="2172927" y="2559337"/>
          <a:ext cx="1826344" cy="109580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a:t>Legal literacy</a:t>
          </a:r>
        </a:p>
      </dsp:txBody>
      <dsp:txXfrm>
        <a:off x="2172927" y="2559337"/>
        <a:ext cx="1826344" cy="1095806"/>
      </dsp:txXfrm>
    </dsp:sp>
    <dsp:sp modelId="{EA6A8009-B6FB-4E2D-A8E6-7C5CFBC3FD08}">
      <dsp:nvSpPr>
        <dsp:cNvPr id="0" name=""/>
        <dsp:cNvSpPr/>
      </dsp:nvSpPr>
      <dsp:spPr>
        <a:xfrm>
          <a:off x="4181906" y="2559337"/>
          <a:ext cx="1826344" cy="109580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a:t>Balancing autonomy with a duty of care</a:t>
          </a:r>
        </a:p>
      </dsp:txBody>
      <dsp:txXfrm>
        <a:off x="4181906" y="2559337"/>
        <a:ext cx="1826344" cy="10958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82F956-1B5C-4D57-A32F-D22C7249E166}">
      <dsp:nvSpPr>
        <dsp:cNvPr id="0" name=""/>
        <dsp:cNvSpPr/>
      </dsp:nvSpPr>
      <dsp:spPr>
        <a:xfrm>
          <a:off x="0" y="575071"/>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a:t>Guidance on balancing autonomy with a duty of care</a:t>
          </a:r>
        </a:p>
      </dsp:txBody>
      <dsp:txXfrm>
        <a:off x="0" y="575071"/>
        <a:ext cx="1928812" cy="1157287"/>
      </dsp:txXfrm>
    </dsp:sp>
    <dsp:sp modelId="{290B2E1D-7EF3-493E-B330-270B27ACCE38}">
      <dsp:nvSpPr>
        <dsp:cNvPr id="0" name=""/>
        <dsp:cNvSpPr/>
      </dsp:nvSpPr>
      <dsp:spPr>
        <a:xfrm>
          <a:off x="2121693" y="575071"/>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a:t>Information-sharing &amp; communication</a:t>
          </a:r>
        </a:p>
      </dsp:txBody>
      <dsp:txXfrm>
        <a:off x="2121693" y="575071"/>
        <a:ext cx="1928812" cy="1157287"/>
      </dsp:txXfrm>
    </dsp:sp>
    <dsp:sp modelId="{06620868-8EA1-4DD7-8EE7-9E494E2C420B}">
      <dsp:nvSpPr>
        <dsp:cNvPr id="0" name=""/>
        <dsp:cNvSpPr/>
      </dsp:nvSpPr>
      <dsp:spPr>
        <a:xfrm>
          <a:off x="4243387" y="575071"/>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Working together on complex, stuck and stalled </a:t>
          </a:r>
          <a:r>
            <a:rPr lang="en-GB" sz="1900" kern="1200" dirty="0"/>
            <a:t>cases</a:t>
          </a:r>
        </a:p>
      </dsp:txBody>
      <dsp:txXfrm>
        <a:off x="4243387" y="575071"/>
        <a:ext cx="1928812" cy="1157287"/>
      </dsp:txXfrm>
    </dsp:sp>
    <dsp:sp modelId="{0C530A5D-6AE7-47A0-BC7C-3676AC0877CF}">
      <dsp:nvSpPr>
        <dsp:cNvPr id="0" name=""/>
        <dsp:cNvSpPr/>
      </dsp:nvSpPr>
      <dsp:spPr>
        <a:xfrm>
          <a:off x="0" y="1925240"/>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Use of multi-agency meetings and safeguarding enquiries</a:t>
          </a:r>
          <a:endParaRPr lang="en-GB" sz="1900" kern="1200" dirty="0"/>
        </a:p>
      </dsp:txBody>
      <dsp:txXfrm>
        <a:off x="0" y="1925240"/>
        <a:ext cx="1928812" cy="1157287"/>
      </dsp:txXfrm>
    </dsp:sp>
    <dsp:sp modelId="{362446AD-1F32-48FC-A446-711210E81046}">
      <dsp:nvSpPr>
        <dsp:cNvPr id="0" name=""/>
        <dsp:cNvSpPr/>
      </dsp:nvSpPr>
      <dsp:spPr>
        <a:xfrm>
          <a:off x="2121693" y="1925240"/>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Clear </a:t>
          </a:r>
          <a:r>
            <a:rPr lang="en-GB" sz="1900" kern="1200" dirty="0"/>
            <a:t>roles and </a:t>
          </a:r>
          <a:r>
            <a:rPr lang="en-GB" sz="1900" kern="1200" dirty="0" smtClean="0"/>
            <a:t>responsibilities (lead agencies and key workers)</a:t>
          </a:r>
          <a:endParaRPr lang="en-GB" sz="1900" kern="1200" dirty="0"/>
        </a:p>
      </dsp:txBody>
      <dsp:txXfrm>
        <a:off x="2121693" y="1925240"/>
        <a:ext cx="1928812" cy="1157287"/>
      </dsp:txXfrm>
    </dsp:sp>
    <dsp:sp modelId="{70D12CF3-B565-420D-9252-571F5449B2AC}">
      <dsp:nvSpPr>
        <dsp:cNvPr id="0" name=""/>
        <dsp:cNvSpPr/>
      </dsp:nvSpPr>
      <dsp:spPr>
        <a:xfrm>
          <a:off x="4243387" y="1925240"/>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Shared record-keeping</a:t>
          </a:r>
          <a:endParaRPr lang="en-GB" sz="1900" kern="1200" dirty="0"/>
        </a:p>
      </dsp:txBody>
      <dsp:txXfrm>
        <a:off x="4243387" y="1925240"/>
        <a:ext cx="1928812" cy="11572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9A337B-A140-4061-AA57-E6500FE6744E}">
      <dsp:nvSpPr>
        <dsp:cNvPr id="0" name=""/>
        <dsp:cNvSpPr/>
      </dsp:nvSpPr>
      <dsp:spPr>
        <a:xfrm>
          <a:off x="0" y="575071"/>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a:t>Development, dissemination &amp; review of guidance</a:t>
          </a:r>
        </a:p>
      </dsp:txBody>
      <dsp:txXfrm>
        <a:off x="0" y="575071"/>
        <a:ext cx="1928812" cy="1157287"/>
      </dsp:txXfrm>
    </dsp:sp>
    <dsp:sp modelId="{584A998B-4791-4AD9-AFA0-F6E4B56B89A8}">
      <dsp:nvSpPr>
        <dsp:cNvPr id="0" name=""/>
        <dsp:cNvSpPr/>
      </dsp:nvSpPr>
      <dsp:spPr>
        <a:xfrm>
          <a:off x="2121693" y="575071"/>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a:t>Clarifying management </a:t>
          </a:r>
          <a:r>
            <a:rPr lang="en-GB" sz="2000" kern="1200" dirty="0" smtClean="0"/>
            <a:t>responsibilities and oversight</a:t>
          </a:r>
          <a:endParaRPr lang="en-GB" sz="2000" kern="1200" dirty="0"/>
        </a:p>
      </dsp:txBody>
      <dsp:txXfrm>
        <a:off x="2121693" y="575071"/>
        <a:ext cx="1928812" cy="1157287"/>
      </dsp:txXfrm>
    </dsp:sp>
    <dsp:sp modelId="{95DA3E08-D9AC-495D-8792-00981A66D944}">
      <dsp:nvSpPr>
        <dsp:cNvPr id="0" name=""/>
        <dsp:cNvSpPr/>
      </dsp:nvSpPr>
      <dsp:spPr>
        <a:xfrm>
          <a:off x="4243387" y="575071"/>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a:t>Staffing, supervision, support &amp; training</a:t>
          </a:r>
        </a:p>
      </dsp:txBody>
      <dsp:txXfrm>
        <a:off x="4243387" y="575071"/>
        <a:ext cx="1928812" cy="1157287"/>
      </dsp:txXfrm>
    </dsp:sp>
    <dsp:sp modelId="{B2AC77B4-8C1D-4150-97A9-1EE94F94A533}">
      <dsp:nvSpPr>
        <dsp:cNvPr id="0" name=""/>
        <dsp:cNvSpPr/>
      </dsp:nvSpPr>
      <dsp:spPr>
        <a:xfrm>
          <a:off x="0" y="1925240"/>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t>Recording standards</a:t>
          </a:r>
          <a:endParaRPr lang="en-GB" sz="2000" kern="1200" dirty="0"/>
        </a:p>
      </dsp:txBody>
      <dsp:txXfrm>
        <a:off x="0" y="1925240"/>
        <a:ext cx="1928812" cy="1157287"/>
      </dsp:txXfrm>
    </dsp:sp>
    <dsp:sp modelId="{073F61EB-6549-4139-B4C1-0FB525B2FE26}">
      <dsp:nvSpPr>
        <dsp:cNvPr id="0" name=""/>
        <dsp:cNvSpPr/>
      </dsp:nvSpPr>
      <dsp:spPr>
        <a:xfrm>
          <a:off x="2121693" y="1925240"/>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a:t>Commissioning &amp; contract monitoring</a:t>
          </a:r>
        </a:p>
      </dsp:txBody>
      <dsp:txXfrm>
        <a:off x="2121693" y="1925240"/>
        <a:ext cx="1928812" cy="1157287"/>
      </dsp:txXfrm>
    </dsp:sp>
    <dsp:sp modelId="{62E15ED9-6C44-40A1-BF6C-C593AD7E1C65}">
      <dsp:nvSpPr>
        <dsp:cNvPr id="0" name=""/>
        <dsp:cNvSpPr/>
      </dsp:nvSpPr>
      <dsp:spPr>
        <a:xfrm>
          <a:off x="4243387" y="1925240"/>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t>Culture of openness, challenge and escalation</a:t>
          </a:r>
          <a:endParaRPr lang="en-GB" sz="2000" kern="1200" dirty="0"/>
        </a:p>
      </dsp:txBody>
      <dsp:txXfrm>
        <a:off x="4243387" y="1925240"/>
        <a:ext cx="1928812" cy="11572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703CFC-1F1C-46F2-9CEE-4181AFCEA8DD}">
      <dsp:nvSpPr>
        <dsp:cNvPr id="0" name=""/>
        <dsp:cNvSpPr/>
      </dsp:nvSpPr>
      <dsp:spPr>
        <a:xfrm>
          <a:off x="0" y="575071"/>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a:t>Audit &amp; quality assurance of what good looks like</a:t>
          </a:r>
        </a:p>
      </dsp:txBody>
      <dsp:txXfrm>
        <a:off x="0" y="575071"/>
        <a:ext cx="1928812" cy="1157287"/>
      </dsp:txXfrm>
    </dsp:sp>
    <dsp:sp modelId="{B9397D33-60BC-4C7B-8D64-B9D0A0D132AB}">
      <dsp:nvSpPr>
        <dsp:cNvPr id="0" name=""/>
        <dsp:cNvSpPr/>
      </dsp:nvSpPr>
      <dsp:spPr>
        <a:xfrm>
          <a:off x="2121693" y="575071"/>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smtClean="0"/>
            <a:t>Multi-agency training</a:t>
          </a:r>
          <a:endParaRPr lang="en-GB" sz="1600" kern="1200" dirty="0"/>
        </a:p>
      </dsp:txBody>
      <dsp:txXfrm>
        <a:off x="2121693" y="575071"/>
        <a:ext cx="1928812" cy="1157287"/>
      </dsp:txXfrm>
    </dsp:sp>
    <dsp:sp modelId="{94B07B69-F08B-4818-AEC7-EA63986680C7}">
      <dsp:nvSpPr>
        <dsp:cNvPr id="0" name=""/>
        <dsp:cNvSpPr/>
      </dsp:nvSpPr>
      <dsp:spPr>
        <a:xfrm>
          <a:off x="4243387" y="575071"/>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a:t>Review of management of SARs</a:t>
          </a:r>
        </a:p>
      </dsp:txBody>
      <dsp:txXfrm>
        <a:off x="4243387" y="575071"/>
        <a:ext cx="1928812" cy="1157287"/>
      </dsp:txXfrm>
    </dsp:sp>
    <dsp:sp modelId="{29A266D1-FA7A-46AC-A037-2774466E1F07}">
      <dsp:nvSpPr>
        <dsp:cNvPr id="0" name=""/>
        <dsp:cNvSpPr/>
      </dsp:nvSpPr>
      <dsp:spPr>
        <a:xfrm>
          <a:off x="0" y="1925240"/>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a:t>Workplace as well as workforce development</a:t>
          </a:r>
        </a:p>
      </dsp:txBody>
      <dsp:txXfrm>
        <a:off x="0" y="1925240"/>
        <a:ext cx="1928812" cy="1157287"/>
      </dsp:txXfrm>
    </dsp:sp>
    <dsp:sp modelId="{87BC1A84-D9B7-4BBC-902B-1AF7028F3E7A}">
      <dsp:nvSpPr>
        <dsp:cNvPr id="0" name=""/>
        <dsp:cNvSpPr/>
      </dsp:nvSpPr>
      <dsp:spPr>
        <a:xfrm>
          <a:off x="2121693" y="1925240"/>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a:t>Continual review of outcome of recommendations</a:t>
          </a:r>
        </a:p>
      </dsp:txBody>
      <dsp:txXfrm>
        <a:off x="2121693" y="1925240"/>
        <a:ext cx="1928812" cy="1157287"/>
      </dsp:txXfrm>
    </dsp:sp>
    <dsp:sp modelId="{0AC704C7-80F8-4DA1-9101-84342BB0674A}">
      <dsp:nvSpPr>
        <dsp:cNvPr id="0" name=""/>
        <dsp:cNvSpPr/>
      </dsp:nvSpPr>
      <dsp:spPr>
        <a:xfrm>
          <a:off x="4243387" y="1925240"/>
          <a:ext cx="1928812" cy="115728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dirty="0" smtClean="0"/>
            <a:t>Use of SARs to inform policy development, practice audits and training</a:t>
          </a:r>
          <a:endParaRPr lang="en-GB" sz="1600" kern="1200" dirty="0"/>
        </a:p>
      </dsp:txBody>
      <dsp:txXfrm>
        <a:off x="4243387" y="1925240"/>
        <a:ext cx="1928812" cy="1157287"/>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5A28AE-24D2-4758-B7BD-76A421B20FB4}" type="datetimeFigureOut">
              <a:rPr lang="en-GB" smtClean="0"/>
              <a:t>12/06/2023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3FA134-F88B-40C0-BD74-C95E0758A13A}" type="slidenum">
              <a:rPr lang="en-GB" smtClean="0"/>
              <a:t>‹#›</a:t>
            </a:fld>
            <a:endParaRPr lang="en-GB"/>
          </a:p>
        </p:txBody>
      </p:sp>
    </p:spTree>
    <p:extLst>
      <p:ext uri="{BB962C8B-B14F-4D97-AF65-F5344CB8AC3E}">
        <p14:creationId xmlns:p14="http://schemas.microsoft.com/office/powerpoint/2010/main" val="1223590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FBAE11-0418-4667-B9B5-8B04B1411328}" type="slidenum">
              <a:rPr lang="en-GB" smtClean="0"/>
              <a:t>17</a:t>
            </a:fld>
            <a:endParaRPr lang="en-GB"/>
          </a:p>
        </p:txBody>
      </p:sp>
    </p:spTree>
    <p:extLst>
      <p:ext uri="{BB962C8B-B14F-4D97-AF65-F5344CB8AC3E}">
        <p14:creationId xmlns:p14="http://schemas.microsoft.com/office/powerpoint/2010/main" val="1194825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6/12/2023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6/12/2023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6/12/2023</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Learning from Safeguarding adult reviews: mental health</a:t>
            </a:r>
            <a:endParaRPr lang="en-GB" dirty="0"/>
          </a:p>
        </p:txBody>
      </p:sp>
      <p:sp>
        <p:nvSpPr>
          <p:cNvPr id="3" name="Subtitle 2"/>
          <p:cNvSpPr>
            <a:spLocks noGrp="1"/>
          </p:cNvSpPr>
          <p:nvPr>
            <p:ph type="subTitle" idx="1"/>
          </p:nvPr>
        </p:nvSpPr>
        <p:spPr/>
        <p:txBody>
          <a:bodyPr/>
          <a:lstStyle/>
          <a:p>
            <a:r>
              <a:rPr lang="en-GB" dirty="0" smtClean="0"/>
              <a:t>London Councils/London ADASS</a:t>
            </a:r>
          </a:p>
          <a:p>
            <a:r>
              <a:rPr lang="en-GB" dirty="0" smtClean="0"/>
              <a:t>17</a:t>
            </a:r>
            <a:r>
              <a:rPr lang="en-GB" baseline="30000" dirty="0" smtClean="0"/>
              <a:t>th</a:t>
            </a:r>
            <a:r>
              <a:rPr lang="en-GB" dirty="0" smtClean="0"/>
              <a:t> May 2023</a:t>
            </a:r>
            <a:endParaRPr lang="en-GB" dirty="0"/>
          </a:p>
        </p:txBody>
      </p:sp>
    </p:spTree>
    <p:extLst>
      <p:ext uri="{BB962C8B-B14F-4D97-AF65-F5344CB8AC3E}">
        <p14:creationId xmlns:p14="http://schemas.microsoft.com/office/powerpoint/2010/main" val="1136903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244699"/>
            <a:ext cx="10364451" cy="965915"/>
          </a:xfrm>
        </p:spPr>
        <p:txBody>
          <a:bodyPr/>
          <a:lstStyle/>
          <a:p>
            <a:r>
              <a:rPr lang="en-GB" dirty="0" smtClean="0"/>
              <a:t>Voices of Experts by Experience</a:t>
            </a:r>
            <a:endParaRPr lang="en-GB" dirty="0"/>
          </a:p>
        </p:txBody>
      </p:sp>
      <p:sp>
        <p:nvSpPr>
          <p:cNvPr id="3" name="Content Placeholder 2"/>
          <p:cNvSpPr>
            <a:spLocks noGrp="1"/>
          </p:cNvSpPr>
          <p:nvPr>
            <p:ph idx="4294967295"/>
          </p:nvPr>
        </p:nvSpPr>
        <p:spPr>
          <a:xfrm>
            <a:off x="818712" y="1056067"/>
            <a:ext cx="10554574" cy="5473521"/>
          </a:xfrm>
          <a:prstGeom prst="rect">
            <a:avLst/>
          </a:prstGeom>
        </p:spPr>
        <p:txBody>
          <a:bodyPr>
            <a:noAutofit/>
          </a:bodyPr>
          <a:lstStyle/>
          <a:p>
            <a:r>
              <a:rPr lang="en-GB" sz="1800" dirty="0"/>
              <a:t>When asked what he needed, Terence replied: “Some love, man. Family environment. Support.” He wanted to be part of something real, part of real society and not just “the system”. (reported in a thematic review on people who sleep rough, Worcestershire SAB (2020</a:t>
            </a:r>
            <a:r>
              <a:rPr lang="en-GB" sz="1800" dirty="0" smtClean="0"/>
              <a:t>)).</a:t>
            </a:r>
          </a:p>
          <a:p>
            <a:r>
              <a:rPr lang="en-GB" sz="1800" dirty="0" smtClean="0"/>
              <a:t>From the Leeds Thematic Review (2020): </a:t>
            </a:r>
          </a:p>
          <a:p>
            <a:pPr lvl="1"/>
            <a:r>
              <a:rPr lang="en-GB" dirty="0" smtClean="0"/>
              <a:t>“I lost everything all at once: my job, my family, my hope.”</a:t>
            </a:r>
          </a:p>
          <a:p>
            <a:pPr lvl="1"/>
            <a:r>
              <a:rPr lang="en-GB" dirty="0" smtClean="0"/>
              <a:t>“Without [this help in Leeds], I’d already be dead. I’ve no doubts about that. If the elements hadn’t got me, I would have got me. Sometimes I have rolled up to this van in a real mess and they have offered help and support and got my head straight.”</a:t>
            </a:r>
          </a:p>
          <a:p>
            <a:r>
              <a:rPr lang="en-GB" sz="1800" dirty="0"/>
              <a:t>Ms I’s partner </a:t>
            </a:r>
            <a:r>
              <a:rPr lang="en-GB" sz="1800" dirty="0" smtClean="0"/>
              <a:t>commented (Tower Hamlets SAB (2020) Thematic Review):</a:t>
            </a:r>
            <a:endParaRPr lang="en-GB" sz="1800" dirty="0"/>
          </a:p>
          <a:p>
            <a:pPr lvl="1"/>
            <a:r>
              <a:rPr lang="en-GB" dirty="0"/>
              <a:t>At times “she could not help herself” because of the feelings that were resurfacing; access to non-judgemental services was vital and helpful, and that support is especially important when individuals are striving to be alcohol and drug free. It was during these times that stress, anxiety and painful feelings could “bubble up”, prompting a return to substance misuse to suppress what it was very hard to acknowledge and work through.</a:t>
            </a:r>
          </a:p>
        </p:txBody>
      </p:sp>
    </p:spTree>
    <p:extLst>
      <p:ext uri="{BB962C8B-B14F-4D97-AF65-F5344CB8AC3E}">
        <p14:creationId xmlns:p14="http://schemas.microsoft.com/office/powerpoint/2010/main" val="1905556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Helen’s Message</a:t>
            </a:r>
            <a:endParaRPr lang="en-GB" dirty="0"/>
          </a:p>
        </p:txBody>
      </p:sp>
      <p:sp>
        <p:nvSpPr>
          <p:cNvPr id="3" name="Content Placeholder 2"/>
          <p:cNvSpPr>
            <a:spLocks noGrp="1"/>
          </p:cNvSpPr>
          <p:nvPr>
            <p:ph idx="4294967295"/>
          </p:nvPr>
        </p:nvSpPr>
        <p:spPr>
          <a:xfrm>
            <a:off x="818712" y="2222287"/>
            <a:ext cx="10554574" cy="3636511"/>
          </a:xfrm>
          <a:prstGeom prst="rect">
            <a:avLst/>
          </a:prstGeom>
        </p:spPr>
        <p:txBody>
          <a:bodyPr>
            <a:normAutofit/>
          </a:bodyPr>
          <a:lstStyle/>
          <a:p>
            <a:r>
              <a:rPr lang="en-GB" sz="2800" dirty="0"/>
              <a:t>“What hope do I have to ever recover or feel better when this keeps happening? I encourage anyone who truly cares to come and spend a day with me to see what it’s like to be helpless, when days feel like weeks, weeks feel like months.” (reported in a Luton SAB SAR</a:t>
            </a:r>
            <a:r>
              <a:rPr lang="en-GB" sz="2800" dirty="0" smtClean="0"/>
              <a:t>).</a:t>
            </a:r>
            <a:endParaRPr lang="en-GB" dirty="0"/>
          </a:p>
        </p:txBody>
      </p:sp>
    </p:spTree>
    <p:extLst>
      <p:ext uri="{BB962C8B-B14F-4D97-AF65-F5344CB8AC3E}">
        <p14:creationId xmlns:p14="http://schemas.microsoft.com/office/powerpoint/2010/main" val="2693789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7077FC1-CAC7-E145-B2A5-9443E5F6A562}"/>
              </a:ext>
            </a:extLst>
          </p:cNvPr>
          <p:cNvSpPr txBox="1">
            <a:spLocks/>
          </p:cNvSpPr>
          <p:nvPr/>
        </p:nvSpPr>
        <p:spPr>
          <a:xfrm>
            <a:off x="1944413" y="601717"/>
            <a:ext cx="7924801" cy="869732"/>
          </a:xfrm>
          <a:prstGeom prst="rect">
            <a:avLst/>
          </a:prstGeom>
        </p:spPr>
        <p:txBody>
          <a:bodyPr>
            <a:normAutofit/>
          </a:bodyPr>
          <a:lstStyle>
            <a:lvl1pPr algn="ctr" defTabSz="457200" rtl="0" eaLnBrk="1" fontAlgn="base" hangingPunct="1">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2pPr>
            <a:lvl3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3pPr>
            <a:lvl4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4pPr>
            <a:lvl5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5pPr>
            <a:lvl6pPr marL="4572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6pPr>
            <a:lvl7pPr marL="9144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7pPr>
            <a:lvl8pPr marL="13716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8pPr>
            <a:lvl9pPr marL="18288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9pPr>
          </a:lstStyle>
          <a:p>
            <a:pPr algn="l"/>
            <a:r>
              <a:rPr lang="en-GB" sz="3200" dirty="0">
                <a:solidFill>
                  <a:srgbClr val="BF3563"/>
                </a:solidFill>
              </a:rPr>
              <a:t>Learning from the voices of lived experience</a:t>
            </a:r>
          </a:p>
        </p:txBody>
      </p:sp>
      <p:sp>
        <p:nvSpPr>
          <p:cNvPr id="3" name="Content Placeholder 2">
            <a:extLst>
              <a:ext uri="{FF2B5EF4-FFF2-40B4-BE49-F238E27FC236}">
                <a16:creationId xmlns="" xmlns:a16="http://schemas.microsoft.com/office/drawing/2014/main" id="{91953680-88BA-6640-9458-7A7F02610998}"/>
              </a:ext>
            </a:extLst>
          </p:cNvPr>
          <p:cNvSpPr txBox="1">
            <a:spLocks/>
          </p:cNvSpPr>
          <p:nvPr/>
        </p:nvSpPr>
        <p:spPr>
          <a:xfrm>
            <a:off x="1844508" y="1283747"/>
            <a:ext cx="8098279" cy="3777622"/>
          </a:xfrm>
          <a:prstGeom prst="rect">
            <a:avLst/>
          </a:prstGeom>
        </p:spPr>
        <p:txBody>
          <a:bodyPr/>
          <a:lst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2400" dirty="0"/>
              <a:t>Seeing the whole person in their situation</a:t>
            </a:r>
          </a:p>
          <a:p>
            <a:r>
              <a:rPr lang="en-GB" sz="2400" dirty="0"/>
              <a:t>A trauma-informed, whole system response to the person in context</a:t>
            </a:r>
          </a:p>
          <a:p>
            <a:r>
              <a:rPr lang="en-GB" sz="2400" dirty="0"/>
              <a:t>The problem is not the problem; it is the solution that is the problem. Tackling symptoms is less effective than addressing causes.</a:t>
            </a:r>
          </a:p>
          <a:p>
            <a:pPr marL="457200" lvl="1" indent="0">
              <a:buNone/>
            </a:pPr>
            <a:r>
              <a:rPr lang="en-GB" sz="2000" dirty="0"/>
              <a:t>“Attempting to change someone’s behaviour without understanding its survival function will prove unsuccessful.  The problem is a way of coping, however dysfunctional it may appear. Too often we are responding to symptoms and not causes. Put another way, individuals experiencing multiple exclusion homelessness are in a “life threatening double bind, driven addictively to avoid suffering through ways that only deepen their suffering.”</a:t>
            </a:r>
          </a:p>
        </p:txBody>
      </p:sp>
    </p:spTree>
    <p:extLst>
      <p:ext uri="{BB962C8B-B14F-4D97-AF65-F5344CB8AC3E}">
        <p14:creationId xmlns:p14="http://schemas.microsoft.com/office/powerpoint/2010/main" val="1831453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 Safeguarding Personal?</a:t>
            </a:r>
            <a:endParaRPr lang="en-GB" dirty="0"/>
          </a:p>
        </p:txBody>
      </p:sp>
      <p:sp>
        <p:nvSpPr>
          <p:cNvPr id="3" name="Content Placeholder 2"/>
          <p:cNvSpPr>
            <a:spLocks noGrp="1"/>
          </p:cNvSpPr>
          <p:nvPr>
            <p:ph idx="4294967295"/>
          </p:nvPr>
        </p:nvSpPr>
        <p:spPr>
          <a:xfrm>
            <a:off x="818712" y="2222287"/>
            <a:ext cx="10554574" cy="3636511"/>
          </a:xfrm>
          <a:prstGeom prst="rect">
            <a:avLst/>
          </a:prstGeom>
        </p:spPr>
        <p:txBody>
          <a:bodyPr/>
          <a:lstStyle/>
          <a:p>
            <a:r>
              <a:rPr lang="en-GB" dirty="0" smtClean="0"/>
              <a:t>Evidence of unconscious bias</a:t>
            </a:r>
          </a:p>
          <a:p>
            <a:r>
              <a:rPr lang="en-GB" dirty="0" smtClean="0"/>
              <a:t>Poor recording of ethnicity</a:t>
            </a:r>
          </a:p>
          <a:p>
            <a:r>
              <a:rPr lang="en-GB" dirty="0" smtClean="0"/>
              <a:t>Limited consideration of impact of race, culture, gender, sexuality, ethnicity</a:t>
            </a:r>
          </a:p>
          <a:p>
            <a:r>
              <a:rPr lang="en-GB" dirty="0" smtClean="0"/>
              <a:t>How much do we really know about the people we work with?</a:t>
            </a:r>
          </a:p>
          <a:p>
            <a:r>
              <a:rPr lang="en-GB" dirty="0" smtClean="0"/>
              <a:t>Are we sufficiently skilled in asking care-</a:t>
            </a:r>
            <a:r>
              <a:rPr lang="en-GB" dirty="0" err="1" smtClean="0"/>
              <a:t>frontational</a:t>
            </a:r>
            <a:r>
              <a:rPr lang="en-GB" dirty="0" smtClean="0"/>
              <a:t> questions, in concerned curiosity?</a:t>
            </a:r>
            <a:endParaRPr lang="en-GB" dirty="0"/>
          </a:p>
        </p:txBody>
      </p:sp>
    </p:spTree>
    <p:extLst>
      <p:ext uri="{BB962C8B-B14F-4D97-AF65-F5344CB8AC3E}">
        <p14:creationId xmlns:p14="http://schemas.microsoft.com/office/powerpoint/2010/main" val="493217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9C0001"/>
                </a:solidFill>
              </a:rPr>
              <a:t>Direct </a:t>
            </a:r>
            <a:r>
              <a:rPr lang="en-GB" dirty="0" smtClean="0">
                <a:solidFill>
                  <a:srgbClr val="9C0001"/>
                </a:solidFill>
              </a:rPr>
              <a:t>practice – best practice</a:t>
            </a:r>
            <a:endParaRPr lang="en-GB" dirty="0">
              <a:solidFill>
                <a:srgbClr val="9C0001"/>
              </a:solidFill>
            </a:endParaRPr>
          </a:p>
        </p:txBody>
      </p:sp>
      <p:graphicFrame>
        <p:nvGraphicFramePr>
          <p:cNvPr id="4" name="Content Placeholder 3"/>
          <p:cNvGraphicFramePr>
            <a:graphicFrameLocks noGrp="1"/>
          </p:cNvGraphicFramePr>
          <p:nvPr>
            <p:ph idx="4294967295"/>
            <p:extLst/>
          </p:nvPr>
        </p:nvGraphicFramePr>
        <p:xfrm>
          <a:off x="3009900" y="2057400"/>
          <a:ext cx="61722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9883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9C0001"/>
                </a:solidFill>
              </a:rPr>
              <a:t>Inter-organisational </a:t>
            </a:r>
            <a:r>
              <a:rPr lang="en-GB" dirty="0" smtClean="0">
                <a:solidFill>
                  <a:srgbClr val="9C0001"/>
                </a:solidFill>
              </a:rPr>
              <a:t>environment – best practice</a:t>
            </a:r>
            <a:endParaRPr lang="en-GB" dirty="0">
              <a:solidFill>
                <a:srgbClr val="9C0001"/>
              </a:solidFill>
            </a:endParaRPr>
          </a:p>
        </p:txBody>
      </p:sp>
      <p:graphicFrame>
        <p:nvGraphicFramePr>
          <p:cNvPr id="4" name="Content Placeholder 3"/>
          <p:cNvGraphicFramePr>
            <a:graphicFrameLocks noGrp="1"/>
          </p:cNvGraphicFramePr>
          <p:nvPr>
            <p:ph idx="4294967295"/>
            <p:extLst/>
          </p:nvPr>
        </p:nvGraphicFramePr>
        <p:xfrm>
          <a:off x="3009900" y="2057400"/>
          <a:ext cx="61722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99976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9C0001"/>
                </a:solidFill>
              </a:rPr>
              <a:t>Organisational </a:t>
            </a:r>
            <a:r>
              <a:rPr lang="en-GB" dirty="0" smtClean="0">
                <a:solidFill>
                  <a:srgbClr val="9C0001"/>
                </a:solidFill>
              </a:rPr>
              <a:t>environment – best practice</a:t>
            </a:r>
            <a:endParaRPr lang="en-GB" dirty="0">
              <a:solidFill>
                <a:srgbClr val="9C0001"/>
              </a:solidFill>
            </a:endParaRPr>
          </a:p>
        </p:txBody>
      </p:sp>
      <p:graphicFrame>
        <p:nvGraphicFramePr>
          <p:cNvPr id="4" name="Content Placeholder 3"/>
          <p:cNvGraphicFramePr>
            <a:graphicFrameLocks noGrp="1"/>
          </p:cNvGraphicFramePr>
          <p:nvPr>
            <p:ph idx="4294967295"/>
            <p:extLst/>
          </p:nvPr>
        </p:nvGraphicFramePr>
        <p:xfrm>
          <a:off x="3009900" y="2057400"/>
          <a:ext cx="61722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45906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9C0001"/>
                </a:solidFill>
              </a:rPr>
              <a:t>SAB </a:t>
            </a:r>
            <a:r>
              <a:rPr lang="en-GB" dirty="0" smtClean="0">
                <a:solidFill>
                  <a:srgbClr val="9C0001"/>
                </a:solidFill>
              </a:rPr>
              <a:t>governance – best practice</a:t>
            </a:r>
            <a:endParaRPr lang="en-GB" dirty="0">
              <a:solidFill>
                <a:srgbClr val="9C0001"/>
              </a:solidFill>
            </a:endParaRPr>
          </a:p>
        </p:txBody>
      </p:sp>
      <p:graphicFrame>
        <p:nvGraphicFramePr>
          <p:cNvPr id="4" name="Content Placeholder 3"/>
          <p:cNvGraphicFramePr>
            <a:graphicFrameLocks noGrp="1"/>
          </p:cNvGraphicFramePr>
          <p:nvPr>
            <p:ph idx="4294967295"/>
            <p:extLst/>
          </p:nvPr>
        </p:nvGraphicFramePr>
        <p:xfrm>
          <a:off x="3009900" y="2057400"/>
          <a:ext cx="61722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46165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92097"/>
          </a:xfrm>
        </p:spPr>
        <p:txBody>
          <a:bodyPr/>
          <a:lstStyle/>
          <a:p>
            <a:r>
              <a:rPr lang="en-GB" dirty="0" smtClean="0"/>
              <a:t>Lewisham: Mental health SARs</a:t>
            </a:r>
            <a:endParaRPr lang="en-GB" dirty="0"/>
          </a:p>
        </p:txBody>
      </p:sp>
      <p:sp>
        <p:nvSpPr>
          <p:cNvPr id="3" name="Content Placeholder 2"/>
          <p:cNvSpPr>
            <a:spLocks noGrp="1"/>
          </p:cNvSpPr>
          <p:nvPr>
            <p:ph idx="4294967295"/>
          </p:nvPr>
        </p:nvSpPr>
        <p:spPr>
          <a:xfrm>
            <a:off x="1981200" y="1352283"/>
            <a:ext cx="8229600" cy="4773882"/>
          </a:xfrm>
          <a:prstGeom prst="rect">
            <a:avLst/>
          </a:prstGeom>
        </p:spPr>
        <p:txBody>
          <a:bodyPr>
            <a:normAutofit fontScale="92500" lnSpcReduction="10000"/>
          </a:bodyPr>
          <a:lstStyle/>
          <a:p>
            <a:r>
              <a:rPr lang="en-GB" dirty="0"/>
              <a:t>Michael – response to mental health </a:t>
            </a:r>
            <a:r>
              <a:rPr lang="en-GB" dirty="0" smtClean="0"/>
              <a:t>crisis, </a:t>
            </a:r>
            <a:r>
              <a:rPr lang="en-GB" dirty="0"/>
              <a:t>awareness of MHA 1983, especially nearest </a:t>
            </a:r>
            <a:r>
              <a:rPr lang="en-GB" dirty="0" smtClean="0"/>
              <a:t>relative</a:t>
            </a:r>
            <a:endParaRPr lang="en-GB" dirty="0"/>
          </a:p>
          <a:p>
            <a:r>
              <a:rPr lang="en-GB" dirty="0"/>
              <a:t>Lee – alcohol abuse, physical and mental </a:t>
            </a:r>
            <a:r>
              <a:rPr lang="en-GB" dirty="0" smtClean="0"/>
              <a:t>ill-health, </a:t>
            </a:r>
            <a:r>
              <a:rPr lang="en-GB" dirty="0"/>
              <a:t>response to people who are </a:t>
            </a:r>
            <a:r>
              <a:rPr lang="en-GB" dirty="0" smtClean="0"/>
              <a:t>missing, </a:t>
            </a:r>
            <a:r>
              <a:rPr lang="en-GB" dirty="0"/>
              <a:t>dual diagnosis</a:t>
            </a:r>
          </a:p>
          <a:p>
            <a:r>
              <a:rPr lang="en-GB" dirty="0"/>
              <a:t>Mia – homelessness, substance misuse and domestic </a:t>
            </a:r>
            <a:r>
              <a:rPr lang="en-GB" dirty="0" smtClean="0"/>
              <a:t>abuse, </a:t>
            </a:r>
            <a:r>
              <a:rPr lang="en-GB" dirty="0"/>
              <a:t>capacity </a:t>
            </a:r>
            <a:r>
              <a:rPr lang="en-GB" dirty="0" smtClean="0"/>
              <a:t>assessments, self-neglect, engagement</a:t>
            </a:r>
            <a:r>
              <a:rPr lang="en-GB" dirty="0"/>
              <a:t>,</a:t>
            </a:r>
            <a:r>
              <a:rPr lang="en-GB" dirty="0" smtClean="0"/>
              <a:t> </a:t>
            </a:r>
            <a:r>
              <a:rPr lang="en-GB" dirty="0"/>
              <a:t>working </a:t>
            </a:r>
            <a:r>
              <a:rPr lang="en-GB" dirty="0" smtClean="0"/>
              <a:t>together</a:t>
            </a:r>
          </a:p>
          <a:p>
            <a:r>
              <a:rPr lang="en-GB" dirty="0"/>
              <a:t>Adult Z – section 117 MHA 1983, capacity assessments, awareness of MHA 1983, especially nearest relative</a:t>
            </a:r>
          </a:p>
          <a:p>
            <a:r>
              <a:rPr lang="en-GB" dirty="0"/>
              <a:t>Amanda – substance misuse, mental ill-health, missing from a care home, found deceased in a derelict garage</a:t>
            </a:r>
          </a:p>
          <a:p>
            <a:r>
              <a:rPr lang="en-GB" dirty="0"/>
              <a:t>Eileen dean – assaulted in a care home by another resident and died of her injuries.</a:t>
            </a:r>
          </a:p>
          <a:p>
            <a:endParaRPr lang="en-GB" dirty="0"/>
          </a:p>
        </p:txBody>
      </p:sp>
    </p:spTree>
    <p:extLst>
      <p:ext uri="{BB962C8B-B14F-4D97-AF65-F5344CB8AC3E}">
        <p14:creationId xmlns:p14="http://schemas.microsoft.com/office/powerpoint/2010/main" val="4243253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Thematic overview and SAB response</a:t>
            </a:r>
            <a:endParaRPr lang="en-GB" dirty="0"/>
          </a:p>
        </p:txBody>
      </p:sp>
      <p:sp>
        <p:nvSpPr>
          <p:cNvPr id="3" name="Content Placeholder 2"/>
          <p:cNvSpPr>
            <a:spLocks noGrp="1"/>
          </p:cNvSpPr>
          <p:nvPr>
            <p:ph sz="quarter" idx="13"/>
          </p:nvPr>
        </p:nvSpPr>
        <p:spPr/>
        <p:txBody>
          <a:bodyPr>
            <a:normAutofit fontScale="85000" lnSpcReduction="20000"/>
          </a:bodyPr>
          <a:lstStyle/>
          <a:p>
            <a:r>
              <a:rPr lang="en-GB" dirty="0" smtClean="0"/>
              <a:t>Understanding and application of MCA 2005 – training from leading mental capacity specialists</a:t>
            </a:r>
          </a:p>
          <a:p>
            <a:r>
              <a:rPr lang="en-GB" dirty="0" smtClean="0"/>
              <a:t>Understanding and application of MHA 1983 – training opportunities, whole system focus on unconscious bias; assurance reporting on </a:t>
            </a:r>
            <a:r>
              <a:rPr lang="en-GB" dirty="0" err="1" smtClean="0"/>
              <a:t>amhp</a:t>
            </a:r>
            <a:r>
              <a:rPr lang="en-GB" dirty="0" smtClean="0"/>
              <a:t> provision and on section 117 after-care plans</a:t>
            </a:r>
          </a:p>
          <a:p>
            <a:r>
              <a:rPr lang="en-GB" dirty="0" smtClean="0"/>
              <a:t>Self-neglect – revised procedures and training </a:t>
            </a:r>
          </a:p>
          <a:p>
            <a:r>
              <a:rPr lang="en-GB" dirty="0" smtClean="0"/>
              <a:t>Placements – assurance reporting on provider concerns, quality assurance mechanisms, assurance reporting on placement reviews</a:t>
            </a:r>
          </a:p>
          <a:p>
            <a:r>
              <a:rPr lang="en-GB" dirty="0" smtClean="0"/>
              <a:t>Understanding and application of section 42 care Act 2014 – sought assurance from ASC and mental health Trust</a:t>
            </a:r>
            <a:endParaRPr lang="en-GB" dirty="0"/>
          </a:p>
        </p:txBody>
      </p:sp>
    </p:spTree>
    <p:extLst>
      <p:ext uri="{BB962C8B-B14F-4D97-AF65-F5344CB8AC3E}">
        <p14:creationId xmlns:p14="http://schemas.microsoft.com/office/powerpoint/2010/main" val="48001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a:extLst>
              <a:ext uri="{FF2B5EF4-FFF2-40B4-BE49-F238E27FC236}">
                <a16:creationId xmlns="" xmlns:a16="http://schemas.microsoft.com/office/drawing/2014/main" id="{0620F62D-403C-C248-8ACB-90D14E991068}"/>
              </a:ext>
            </a:extLst>
          </p:cNvPr>
          <p:cNvSpPr txBox="1">
            <a:spLocks/>
          </p:cNvSpPr>
          <p:nvPr/>
        </p:nvSpPr>
        <p:spPr>
          <a:xfrm>
            <a:off x="1692166" y="453105"/>
            <a:ext cx="8517835" cy="726976"/>
          </a:xfrm>
          <a:prstGeom prst="rect">
            <a:avLst/>
          </a:prstGeom>
        </p:spPr>
        <p:txBody>
          <a:bodyPr>
            <a:normAutofit fontScale="82500" lnSpcReduction="20000"/>
          </a:bodyPr>
          <a:lstStyle>
            <a:lvl1pPr algn="ctr" defTabSz="457200" rtl="0" eaLnBrk="1" fontAlgn="base" hangingPunct="1">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2pPr>
            <a:lvl3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3pPr>
            <a:lvl4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4pPr>
            <a:lvl5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5pPr>
            <a:lvl6pPr marL="4572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6pPr>
            <a:lvl7pPr marL="9144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7pPr>
            <a:lvl8pPr marL="13716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8pPr>
            <a:lvl9pPr marL="18288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9pPr>
          </a:lstStyle>
          <a:p>
            <a:pPr algn="l"/>
            <a:r>
              <a:rPr lang="en-US" sz="3200" dirty="0">
                <a:solidFill>
                  <a:srgbClr val="AA4D64"/>
                </a:solidFill>
              </a:rPr>
              <a:t>Examples of specific issues in the 231 </a:t>
            </a:r>
            <a:r>
              <a:rPr lang="en-US" sz="3200" dirty="0" smtClean="0">
                <a:solidFill>
                  <a:srgbClr val="AA4D64"/>
                </a:solidFill>
              </a:rPr>
              <a:t>cases in the national analysis (2017-2019)</a:t>
            </a:r>
            <a:endParaRPr lang="en-US" sz="3200" dirty="0">
              <a:solidFill>
                <a:srgbClr val="AA4D64"/>
              </a:solidFill>
            </a:endParaRPr>
          </a:p>
        </p:txBody>
      </p:sp>
      <p:sp>
        <p:nvSpPr>
          <p:cNvPr id="5" name="Content Placeholder 5">
            <a:extLst>
              <a:ext uri="{FF2B5EF4-FFF2-40B4-BE49-F238E27FC236}">
                <a16:creationId xmlns="" xmlns:a16="http://schemas.microsoft.com/office/drawing/2014/main" id="{62435D31-6EA3-3740-9374-73464789253A}"/>
              </a:ext>
            </a:extLst>
          </p:cNvPr>
          <p:cNvSpPr txBox="1">
            <a:spLocks/>
          </p:cNvSpPr>
          <p:nvPr/>
        </p:nvSpPr>
        <p:spPr>
          <a:xfrm>
            <a:off x="2150166" y="1387366"/>
            <a:ext cx="7908235" cy="4834530"/>
          </a:xfrm>
          <a:prstGeom prst="rect">
            <a:avLst/>
          </a:prstGeom>
        </p:spPr>
        <p:txBody>
          <a:bodyPr>
            <a:norm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57 cases involve alcohol-dependence issues (25%)</a:t>
            </a:r>
          </a:p>
          <a:p>
            <a:r>
              <a:rPr lang="en-US" dirty="0"/>
              <a:t>25 reviews involving homelessness (11%)</a:t>
            </a:r>
          </a:p>
          <a:p>
            <a:r>
              <a:rPr lang="en-US" dirty="0"/>
              <a:t>35 cases involving skin integrity (15%)</a:t>
            </a:r>
          </a:p>
          <a:p>
            <a:r>
              <a:rPr lang="en-US" dirty="0"/>
              <a:t>34 cases involving diabetes (15%)</a:t>
            </a:r>
          </a:p>
          <a:p>
            <a:r>
              <a:rPr lang="en-US" dirty="0"/>
              <a:t>161 cases involving mental health (70%)</a:t>
            </a:r>
          </a:p>
          <a:p>
            <a:r>
              <a:rPr lang="en-US" dirty="0"/>
              <a:t>Advocacy referred to in 64 SARs (28%)</a:t>
            </a:r>
          </a:p>
          <a:p>
            <a:r>
              <a:rPr lang="en-US" dirty="0"/>
              <a:t>Focus on “think family” in 12 SARs (5%)</a:t>
            </a:r>
          </a:p>
        </p:txBody>
      </p:sp>
    </p:spTree>
    <p:extLst>
      <p:ext uri="{BB962C8B-B14F-4D97-AF65-F5344CB8AC3E}">
        <p14:creationId xmlns:p14="http://schemas.microsoft.com/office/powerpoint/2010/main" val="329862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Lewisham SAB Response (2)</a:t>
            </a:r>
            <a:endParaRPr lang="en-GB" dirty="0"/>
          </a:p>
        </p:txBody>
      </p:sp>
      <p:sp>
        <p:nvSpPr>
          <p:cNvPr id="3" name="Content Placeholder 2"/>
          <p:cNvSpPr>
            <a:spLocks noGrp="1"/>
          </p:cNvSpPr>
          <p:nvPr>
            <p:ph sz="quarter" idx="13"/>
          </p:nvPr>
        </p:nvSpPr>
        <p:spPr/>
        <p:txBody>
          <a:bodyPr>
            <a:normAutofit fontScale="85000" lnSpcReduction="20000"/>
          </a:bodyPr>
          <a:lstStyle/>
          <a:p>
            <a:r>
              <a:rPr lang="en-GB" dirty="0" smtClean="0"/>
              <a:t>All reviews have been published and briefings are also disseminated</a:t>
            </a:r>
          </a:p>
          <a:p>
            <a:r>
              <a:rPr lang="en-GB" dirty="0" smtClean="0"/>
              <a:t>Learning events have been organised to coincide with </a:t>
            </a:r>
            <a:r>
              <a:rPr lang="en-GB" smtClean="0"/>
              <a:t>publication (600 </a:t>
            </a:r>
            <a:r>
              <a:rPr lang="en-GB" dirty="0" smtClean="0"/>
              <a:t>people booked on our </a:t>
            </a:r>
            <a:r>
              <a:rPr lang="en-GB" smtClean="0"/>
              <a:t>next event)</a:t>
            </a:r>
            <a:endParaRPr lang="en-GB" dirty="0" smtClean="0"/>
          </a:p>
          <a:p>
            <a:r>
              <a:rPr lang="en-GB" dirty="0" smtClean="0"/>
              <a:t>Review findings and recommendations are revisited in learning events to hear from practitioners, operational managers and senior leaders about what has (not yet) changed</a:t>
            </a:r>
          </a:p>
          <a:p>
            <a:r>
              <a:rPr lang="en-GB" dirty="0" smtClean="0"/>
              <a:t>SAB has escalated some concerns to the London region using the escalation pathway agreed with DHSC.</a:t>
            </a:r>
          </a:p>
          <a:p>
            <a:r>
              <a:rPr lang="en-GB" dirty="0" smtClean="0"/>
              <a:t>Sab has focused on learning from SARs published elsewhere to answer the question “could this happen here?” and to seek assurance, for example about transitional safeguarding and about out of authority placements.</a:t>
            </a:r>
            <a:endParaRPr lang="en-GB" dirty="0"/>
          </a:p>
        </p:txBody>
      </p:sp>
    </p:spTree>
    <p:extLst>
      <p:ext uri="{BB962C8B-B14F-4D97-AF65-F5344CB8AC3E}">
        <p14:creationId xmlns:p14="http://schemas.microsoft.com/office/powerpoint/2010/main" val="1618961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Lewisham SARs (mental health) Overview (1)</a:t>
            </a:r>
            <a:endParaRPr lang="en-GB" dirty="0"/>
          </a:p>
        </p:txBody>
      </p:sp>
      <p:sp>
        <p:nvSpPr>
          <p:cNvPr id="3" name="Content Placeholder 2"/>
          <p:cNvSpPr>
            <a:spLocks noGrp="1"/>
          </p:cNvSpPr>
          <p:nvPr>
            <p:ph sz="quarter" idx="13"/>
          </p:nvPr>
        </p:nvSpPr>
        <p:spPr/>
        <p:txBody>
          <a:bodyPr>
            <a:normAutofit fontScale="85000" lnSpcReduction="20000"/>
          </a:bodyPr>
          <a:lstStyle/>
          <a:p>
            <a:r>
              <a:rPr lang="en-GB" dirty="0" smtClean="0"/>
              <a:t>We have seen an increase annually in the number of </a:t>
            </a:r>
            <a:r>
              <a:rPr lang="en-GB" dirty="0" err="1" smtClean="0"/>
              <a:t>sar</a:t>
            </a:r>
            <a:r>
              <a:rPr lang="en-GB" dirty="0" smtClean="0"/>
              <a:t> referrals. </a:t>
            </a:r>
          </a:p>
          <a:p>
            <a:r>
              <a:rPr lang="en-GB" dirty="0" smtClean="0"/>
              <a:t>Mental ill-health is the highest subject referenced in </a:t>
            </a:r>
            <a:r>
              <a:rPr lang="en-GB" dirty="0" err="1" smtClean="0"/>
              <a:t>sar</a:t>
            </a:r>
            <a:r>
              <a:rPr lang="en-GB" dirty="0" smtClean="0"/>
              <a:t> notifications.</a:t>
            </a:r>
          </a:p>
          <a:p>
            <a:r>
              <a:rPr lang="en-GB" dirty="0" smtClean="0"/>
              <a:t>Our conversion rate from referral to commissioning a mandatory or discretionary review is 43%. The team is busy!</a:t>
            </a:r>
          </a:p>
          <a:p>
            <a:r>
              <a:rPr lang="en-GB" dirty="0" smtClean="0"/>
              <a:t>There is a disconnect between section 42 enquiries and SARs - </a:t>
            </a:r>
            <a:r>
              <a:rPr lang="en-GB" dirty="0"/>
              <a:t>Organisational </a:t>
            </a:r>
            <a:r>
              <a:rPr lang="en-GB" dirty="0" smtClean="0"/>
              <a:t>Abuse is </a:t>
            </a:r>
            <a:r>
              <a:rPr lang="en-GB" dirty="0"/>
              <a:t>one of the two mostly commonly reported types of abuse in the 21 SAR Notifications in Lewisham since 2018 (along with Neglect &amp; Acts or Omission), but over that period less than 5% of the concluded s.42 Enquiries in the borough are for that subject</a:t>
            </a:r>
            <a:r>
              <a:rPr lang="en-GB" dirty="0" smtClean="0"/>
              <a:t>. </a:t>
            </a:r>
            <a:r>
              <a:rPr lang="en-GB" dirty="0"/>
              <a:t>In 2021-22 mental ill-health was the main ‘source of support’ in only 5% of the concluded s.42 Enquiries conducted in Lewisham, but this subject is a key feature in 66% of the SARs either already published, or in progress in the borough.</a:t>
            </a:r>
            <a:endParaRPr lang="en-GB" dirty="0" smtClean="0"/>
          </a:p>
        </p:txBody>
      </p:sp>
    </p:spTree>
    <p:extLst>
      <p:ext uri="{BB962C8B-B14F-4D97-AF65-F5344CB8AC3E}">
        <p14:creationId xmlns:p14="http://schemas.microsoft.com/office/powerpoint/2010/main" val="2701889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Overview (2)</a:t>
            </a:r>
            <a:endParaRPr lang="en-GB" dirty="0"/>
          </a:p>
        </p:txBody>
      </p:sp>
      <p:sp>
        <p:nvSpPr>
          <p:cNvPr id="3" name="Content Placeholder 2"/>
          <p:cNvSpPr>
            <a:spLocks noGrp="1"/>
          </p:cNvSpPr>
          <p:nvPr>
            <p:ph sz="quarter" idx="13"/>
          </p:nvPr>
        </p:nvSpPr>
        <p:spPr/>
        <p:txBody>
          <a:bodyPr/>
          <a:lstStyle/>
          <a:p>
            <a:r>
              <a:rPr lang="en-GB" dirty="0"/>
              <a:t>the ethnicity of those adults linked to SARs in Lewisham is broadly consistent with the wider demographic profile for the borough.</a:t>
            </a:r>
          </a:p>
          <a:p>
            <a:r>
              <a:rPr lang="en-GB" dirty="0"/>
              <a:t>However, when you cross-reference this to the subject of mental ill-health, adults from Black, Black British, Black Caribbean or African backgrounds are disproportionately represented and around twice as likely to be a subject of a SAR Notification</a:t>
            </a:r>
            <a:r>
              <a:rPr lang="en-GB" dirty="0" smtClean="0"/>
              <a:t>.</a:t>
            </a:r>
          </a:p>
          <a:p>
            <a:r>
              <a:rPr lang="en-GB" dirty="0"/>
              <a:t>The age of individuals whose lives are the focus of </a:t>
            </a:r>
            <a:r>
              <a:rPr lang="en-GB" dirty="0" err="1"/>
              <a:t>sars</a:t>
            </a:r>
            <a:r>
              <a:rPr lang="en-GB" dirty="0"/>
              <a:t> is younger than that for section 42 enquiries.</a:t>
            </a:r>
          </a:p>
          <a:p>
            <a:endParaRPr lang="en-GB" dirty="0"/>
          </a:p>
          <a:p>
            <a:endParaRPr lang="en-GB" dirty="0"/>
          </a:p>
        </p:txBody>
      </p:sp>
    </p:spTree>
    <p:extLst>
      <p:ext uri="{BB962C8B-B14F-4D97-AF65-F5344CB8AC3E}">
        <p14:creationId xmlns:p14="http://schemas.microsoft.com/office/powerpoint/2010/main" val="16908673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141669"/>
            <a:ext cx="10364451" cy="1030308"/>
          </a:xfrm>
        </p:spPr>
        <p:txBody>
          <a:bodyPr/>
          <a:lstStyle/>
          <a:p>
            <a:r>
              <a:rPr lang="en-GB" dirty="0" smtClean="0"/>
              <a:t>Questions for us all</a:t>
            </a:r>
            <a:endParaRPr lang="en-GB" dirty="0"/>
          </a:p>
        </p:txBody>
      </p:sp>
      <p:sp>
        <p:nvSpPr>
          <p:cNvPr id="3" name="Content Placeholder 2"/>
          <p:cNvSpPr>
            <a:spLocks noGrp="1"/>
          </p:cNvSpPr>
          <p:nvPr>
            <p:ph idx="4294967295"/>
          </p:nvPr>
        </p:nvSpPr>
        <p:spPr>
          <a:xfrm>
            <a:off x="772732" y="1159099"/>
            <a:ext cx="10411736" cy="4812770"/>
          </a:xfrm>
          <a:prstGeom prst="rect">
            <a:avLst/>
          </a:prstGeom>
        </p:spPr>
        <p:txBody>
          <a:bodyPr/>
          <a:lstStyle/>
          <a:p>
            <a:r>
              <a:rPr lang="en-GB" dirty="0" smtClean="0"/>
              <a:t>How often do we take a temperature check about how close services are getting to the evidence-base drawn from voices of people with lived experience, research, SARs and practitioner/manager feedback – the enablers and the barriers?</a:t>
            </a:r>
          </a:p>
          <a:p>
            <a:r>
              <a:rPr lang="en-GB" dirty="0" smtClean="0"/>
              <a:t>SARs predominantly focus on answering the question “what?”</a:t>
            </a:r>
          </a:p>
          <a:p>
            <a:r>
              <a:rPr lang="en-GB" dirty="0" smtClean="0"/>
              <a:t>SARs predominantly zoom inwards rather than also </a:t>
            </a:r>
            <a:r>
              <a:rPr lang="en-GB" dirty="0"/>
              <a:t>z</a:t>
            </a:r>
            <a:r>
              <a:rPr lang="en-GB" dirty="0" smtClean="0"/>
              <a:t>ooming out into the political, social, economic and legal context in which adult safeguarding is situated – is this an untold or untellable story?</a:t>
            </a:r>
          </a:p>
          <a:p>
            <a:r>
              <a:rPr lang="en-GB" dirty="0" smtClean="0"/>
              <a:t>How do we answer the question “why?”</a:t>
            </a:r>
          </a:p>
          <a:p>
            <a:r>
              <a:rPr lang="en-GB" dirty="0" smtClean="0"/>
              <a:t>What are our ambitions for adult safeguarding in terms of direct practice, team around the person, organisational support and governance? </a:t>
            </a:r>
            <a:endParaRPr lang="en-GB" dirty="0"/>
          </a:p>
        </p:txBody>
      </p:sp>
    </p:spTree>
    <p:extLst>
      <p:ext uri="{BB962C8B-B14F-4D97-AF65-F5344CB8AC3E}">
        <p14:creationId xmlns:p14="http://schemas.microsoft.com/office/powerpoint/2010/main" val="30890783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386367"/>
            <a:ext cx="10364451" cy="482313"/>
          </a:xfrm>
        </p:spPr>
        <p:txBody>
          <a:bodyPr>
            <a:normAutofit fontScale="90000"/>
          </a:bodyPr>
          <a:lstStyle/>
          <a:p>
            <a:r>
              <a:rPr lang="en-GB" dirty="0" smtClean="0"/>
              <a:t>Professor Michael Preston-Shoot</a:t>
            </a:r>
            <a:endParaRPr lang="en-GB" dirty="0"/>
          </a:p>
        </p:txBody>
      </p:sp>
      <p:sp>
        <p:nvSpPr>
          <p:cNvPr id="3" name="Content Placeholder 2"/>
          <p:cNvSpPr>
            <a:spLocks noGrp="1"/>
          </p:cNvSpPr>
          <p:nvPr>
            <p:ph sz="half" idx="4294967295"/>
          </p:nvPr>
        </p:nvSpPr>
        <p:spPr>
          <a:xfrm>
            <a:off x="3867912" y="868680"/>
            <a:ext cx="3474720" cy="5120640"/>
          </a:xfrm>
          <a:prstGeom prst="rect">
            <a:avLst/>
          </a:prstGeom>
        </p:spPr>
        <p:txBody>
          <a:bodyPr/>
          <a:lstStyle/>
          <a:p>
            <a:r>
              <a:rPr lang="en-GB" dirty="0" smtClean="0"/>
              <a:t>Independent Chair, Greenwich Safeguarding Adults Board</a:t>
            </a:r>
          </a:p>
          <a:p>
            <a:r>
              <a:rPr lang="en-GB" dirty="0" smtClean="0"/>
              <a:t>Independent Chair, Lewisham Safeguarding Adults Board</a:t>
            </a:r>
          </a:p>
          <a:p>
            <a:r>
              <a:rPr lang="en-GB" dirty="0" smtClean="0"/>
              <a:t>Independent Chair, Somerset Safeguarding Adults Board</a:t>
            </a:r>
          </a:p>
          <a:p>
            <a:r>
              <a:rPr lang="en-GB" dirty="0" smtClean="0"/>
              <a:t>Joint Convenor, National Network SAB Chairs</a:t>
            </a:r>
            <a:endParaRPr lang="en-GB" dirty="0"/>
          </a:p>
        </p:txBody>
      </p:sp>
      <p:sp>
        <p:nvSpPr>
          <p:cNvPr id="4" name="Content Placeholder 3"/>
          <p:cNvSpPr>
            <a:spLocks noGrp="1"/>
          </p:cNvSpPr>
          <p:nvPr>
            <p:ph sz="half" idx="4294967295"/>
          </p:nvPr>
        </p:nvSpPr>
        <p:spPr>
          <a:xfrm>
            <a:off x="7818120" y="868680"/>
            <a:ext cx="3474720" cy="5120640"/>
          </a:xfrm>
          <a:prstGeom prst="rect">
            <a:avLst/>
          </a:prstGeom>
        </p:spPr>
        <p:txBody>
          <a:bodyPr/>
          <a:lstStyle/>
          <a:p>
            <a:r>
              <a:rPr lang="en-GB" dirty="0"/>
              <a:t>SAR </a:t>
            </a:r>
            <a:r>
              <a:rPr lang="en-GB" dirty="0" smtClean="0"/>
              <a:t>author</a:t>
            </a:r>
          </a:p>
          <a:p>
            <a:r>
              <a:rPr lang="en-GB" dirty="0" smtClean="0"/>
              <a:t>Adult </a:t>
            </a:r>
            <a:r>
              <a:rPr lang="en-GB" dirty="0"/>
              <a:t>Safeguarding Consultant</a:t>
            </a:r>
          </a:p>
          <a:p>
            <a:r>
              <a:rPr lang="en-GB" dirty="0" smtClean="0"/>
              <a:t>michael.preston-shoot@beds.ac.uk</a:t>
            </a:r>
            <a:endParaRPr lang="en-GB" dirty="0"/>
          </a:p>
        </p:txBody>
      </p:sp>
    </p:spTree>
    <p:extLst>
      <p:ext uri="{BB962C8B-B14F-4D97-AF65-F5344CB8AC3E}">
        <p14:creationId xmlns:p14="http://schemas.microsoft.com/office/powerpoint/2010/main" val="2033669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218942"/>
            <a:ext cx="10364451" cy="1275008"/>
          </a:xfrm>
        </p:spPr>
        <p:txBody>
          <a:bodyPr/>
          <a:lstStyle/>
          <a:p>
            <a:r>
              <a:rPr lang="en-GB" dirty="0" smtClean="0"/>
              <a:t>Findings from the national analysis of SARs (2017-2019)</a:t>
            </a:r>
            <a:endParaRPr lang="en-GB" dirty="0"/>
          </a:p>
        </p:txBody>
      </p:sp>
      <p:sp>
        <p:nvSpPr>
          <p:cNvPr id="3" name="Content Placeholder 2"/>
          <p:cNvSpPr>
            <a:spLocks noGrp="1"/>
          </p:cNvSpPr>
          <p:nvPr>
            <p:ph idx="4294967295"/>
          </p:nvPr>
        </p:nvSpPr>
        <p:spPr>
          <a:xfrm>
            <a:off x="1210614" y="1506829"/>
            <a:ext cx="9973854" cy="4829577"/>
          </a:xfrm>
          <a:prstGeom prst="rect">
            <a:avLst/>
          </a:prstGeom>
        </p:spPr>
        <p:txBody>
          <a:bodyPr/>
          <a:lstStyle/>
          <a:p>
            <a:r>
              <a:rPr lang="en-GB" dirty="0" smtClean="0"/>
              <a:t>Psychological and emotional abuse, and modern slavery more prevalent for women</a:t>
            </a:r>
          </a:p>
          <a:p>
            <a:r>
              <a:rPr lang="en-GB" dirty="0" smtClean="0"/>
              <a:t>Gender differs significantly between section 42 and section 44 – women in 59% of enquiries but 41% of safeguarding adult reviews</a:t>
            </a:r>
          </a:p>
          <a:p>
            <a:r>
              <a:rPr lang="en-GB" dirty="0" smtClean="0"/>
              <a:t>Little explicit attention in practice (and in SARs) to the impact of gender and other protected characteristics in the Equality Act 2010</a:t>
            </a:r>
          </a:p>
          <a:p>
            <a:r>
              <a:rPr lang="en-GB" dirty="0" smtClean="0"/>
              <a:t>Occasional recommendations that training, risk assessments and case audits should include a focus on gender and other protected characteristics </a:t>
            </a:r>
          </a:p>
          <a:p>
            <a:r>
              <a:rPr lang="en-GB" dirty="0" smtClean="0"/>
              <a:t>Improvement priority 23 recommended that SABs focus on how needs and risks are assessed and met responding to gender and other protected characteristics</a:t>
            </a:r>
            <a:endParaRPr lang="en-GB" dirty="0"/>
          </a:p>
        </p:txBody>
      </p:sp>
    </p:spTree>
    <p:extLst>
      <p:ext uri="{BB962C8B-B14F-4D97-AF65-F5344CB8AC3E}">
        <p14:creationId xmlns:p14="http://schemas.microsoft.com/office/powerpoint/2010/main" val="144499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AF70EB7-F61C-FF44-AEC3-271103D9115C}"/>
              </a:ext>
            </a:extLst>
          </p:cNvPr>
          <p:cNvSpPr txBox="1">
            <a:spLocks/>
          </p:cNvSpPr>
          <p:nvPr/>
        </p:nvSpPr>
        <p:spPr>
          <a:xfrm>
            <a:off x="1944413" y="601717"/>
            <a:ext cx="7924801" cy="869732"/>
          </a:xfrm>
          <a:prstGeom prst="rect">
            <a:avLst/>
          </a:prstGeom>
        </p:spPr>
        <p:txBody>
          <a:bodyPr>
            <a:normAutofit/>
          </a:bodyPr>
          <a:lstStyle>
            <a:lvl1pPr algn="ctr" defTabSz="457200" rtl="0" eaLnBrk="1" fontAlgn="base" hangingPunct="1">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2pPr>
            <a:lvl3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3pPr>
            <a:lvl4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4pPr>
            <a:lvl5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5pPr>
            <a:lvl6pPr marL="4572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6pPr>
            <a:lvl7pPr marL="9144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7pPr>
            <a:lvl8pPr marL="13716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8pPr>
            <a:lvl9pPr marL="18288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9pPr>
          </a:lstStyle>
          <a:p>
            <a:pPr algn="l"/>
            <a:r>
              <a:rPr lang="en-GB" sz="3200" dirty="0">
                <a:solidFill>
                  <a:srgbClr val="BF3563"/>
                </a:solidFill>
              </a:rPr>
              <a:t>Practice shortfalls in alcohol-related reviews</a:t>
            </a:r>
          </a:p>
        </p:txBody>
      </p:sp>
      <p:sp>
        <p:nvSpPr>
          <p:cNvPr id="3" name="Text Placeholder 2">
            <a:extLst>
              <a:ext uri="{FF2B5EF4-FFF2-40B4-BE49-F238E27FC236}">
                <a16:creationId xmlns="" xmlns:a16="http://schemas.microsoft.com/office/drawing/2014/main" id="{A3830409-F6AF-094A-87CF-634EDBB22222}"/>
              </a:ext>
            </a:extLst>
          </p:cNvPr>
          <p:cNvSpPr txBox="1">
            <a:spLocks/>
          </p:cNvSpPr>
          <p:nvPr/>
        </p:nvSpPr>
        <p:spPr>
          <a:xfrm>
            <a:off x="1944412" y="1585276"/>
            <a:ext cx="2474232" cy="432197"/>
          </a:xfrm>
          <a:prstGeom prst="rect">
            <a:avLst/>
          </a:prstGeom>
        </p:spPr>
        <p:txBody>
          <a:bodyPr/>
          <a:lst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000" dirty="0">
                <a:solidFill>
                  <a:srgbClr val="BF3563"/>
                </a:solidFill>
              </a:rPr>
              <a:t>Direct practice</a:t>
            </a:r>
          </a:p>
        </p:txBody>
      </p:sp>
      <p:sp>
        <p:nvSpPr>
          <p:cNvPr id="4" name="Text Placeholder 3">
            <a:extLst>
              <a:ext uri="{FF2B5EF4-FFF2-40B4-BE49-F238E27FC236}">
                <a16:creationId xmlns="" xmlns:a16="http://schemas.microsoft.com/office/drawing/2014/main" id="{89E00995-4B54-4D4F-A45E-A434785E08C5}"/>
              </a:ext>
            </a:extLst>
          </p:cNvPr>
          <p:cNvSpPr txBox="1">
            <a:spLocks/>
          </p:cNvSpPr>
          <p:nvPr/>
        </p:nvSpPr>
        <p:spPr>
          <a:xfrm>
            <a:off x="1944412" y="2218143"/>
            <a:ext cx="2474232" cy="3352341"/>
          </a:xfrm>
          <a:prstGeom prst="rect">
            <a:avLst/>
          </a:prstGeom>
        </p:spPr>
        <p:txBody>
          <a:bodyPr>
            <a:normAutofit fontScale="40000" lnSpcReduction="20000"/>
          </a:bodyPr>
          <a:lst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14313" indent="-214313"/>
            <a:r>
              <a:rPr lang="en-GB" sz="3800" dirty="0"/>
              <a:t>Superficial or missed assessments (impact of alcohol on capacity)</a:t>
            </a:r>
          </a:p>
          <a:p>
            <a:pPr marL="214313" indent="-214313"/>
            <a:r>
              <a:rPr lang="en-GB" sz="3800" dirty="0"/>
              <a:t>Focus on single issues rather than holistic (risk) assessment</a:t>
            </a:r>
          </a:p>
          <a:p>
            <a:pPr marL="214313" indent="-214313"/>
            <a:r>
              <a:rPr lang="en-GB" sz="3800" dirty="0"/>
              <a:t>Lack of think family approach</a:t>
            </a:r>
          </a:p>
          <a:p>
            <a:pPr marL="214313" indent="-214313"/>
            <a:r>
              <a:rPr lang="en-GB" sz="3800" dirty="0"/>
              <a:t>Lack of curiosity (History)</a:t>
            </a:r>
          </a:p>
          <a:p>
            <a:pPr marL="214313" indent="-214313"/>
            <a:r>
              <a:rPr lang="en-GB" sz="3800" dirty="0"/>
              <a:t>Reliance on self-report</a:t>
            </a:r>
          </a:p>
          <a:p>
            <a:pPr marL="214313" indent="-214313"/>
            <a:r>
              <a:rPr lang="en-GB" sz="3800" dirty="0"/>
              <a:t>Labelling and prejudice, assumptions about life-style choice</a:t>
            </a:r>
          </a:p>
          <a:p>
            <a:pPr marL="214313" indent="-214313"/>
            <a:r>
              <a:rPr lang="en-GB" sz="3800" dirty="0"/>
              <a:t>Alcohol abuse not seen as self-neglect</a:t>
            </a:r>
          </a:p>
          <a:p>
            <a:endParaRPr lang="en-GB" dirty="0"/>
          </a:p>
        </p:txBody>
      </p:sp>
      <p:sp>
        <p:nvSpPr>
          <p:cNvPr id="5" name="Text Placeholder 4">
            <a:extLst>
              <a:ext uri="{FF2B5EF4-FFF2-40B4-BE49-F238E27FC236}">
                <a16:creationId xmlns="" xmlns:a16="http://schemas.microsoft.com/office/drawing/2014/main" id="{C4F0E773-C9D8-BA4F-9468-C47B9AAB020B}"/>
              </a:ext>
            </a:extLst>
          </p:cNvPr>
          <p:cNvSpPr txBox="1">
            <a:spLocks/>
          </p:cNvSpPr>
          <p:nvPr/>
        </p:nvSpPr>
        <p:spPr>
          <a:xfrm>
            <a:off x="4590093" y="1617685"/>
            <a:ext cx="2468641" cy="432197"/>
          </a:xfrm>
          <a:prstGeom prst="rect">
            <a:avLst/>
          </a:prstGeom>
        </p:spPr>
        <p:txBody>
          <a:bodyPr/>
          <a:lst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000" dirty="0">
                <a:solidFill>
                  <a:srgbClr val="BF3563"/>
                </a:solidFill>
              </a:rPr>
              <a:t>Partnership work</a:t>
            </a:r>
          </a:p>
        </p:txBody>
      </p:sp>
      <p:sp>
        <p:nvSpPr>
          <p:cNvPr id="6" name="Text Placeholder 5">
            <a:extLst>
              <a:ext uri="{FF2B5EF4-FFF2-40B4-BE49-F238E27FC236}">
                <a16:creationId xmlns="" xmlns:a16="http://schemas.microsoft.com/office/drawing/2014/main" id="{62DEF3D2-D8EB-DE47-A82F-8A9E84C40A62}"/>
              </a:ext>
            </a:extLst>
          </p:cNvPr>
          <p:cNvSpPr txBox="1">
            <a:spLocks/>
          </p:cNvSpPr>
          <p:nvPr/>
        </p:nvSpPr>
        <p:spPr>
          <a:xfrm>
            <a:off x="4598967" y="2229113"/>
            <a:ext cx="2640089" cy="3352341"/>
          </a:xfrm>
          <a:prstGeom prst="rect">
            <a:avLst/>
          </a:prstGeom>
        </p:spPr>
        <p:txBody>
          <a:bodyPr>
            <a:norm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14313" indent="-214313"/>
            <a:r>
              <a:rPr lang="en-GB" sz="1500" dirty="0"/>
              <a:t>Mental health and drug and alcohol services not working together</a:t>
            </a:r>
          </a:p>
          <a:p>
            <a:pPr marL="214313" indent="-214313"/>
            <a:r>
              <a:rPr lang="en-GB" sz="1500" dirty="0"/>
              <a:t>Inflexible thresholds and referral bouncing</a:t>
            </a:r>
          </a:p>
          <a:p>
            <a:pPr marL="214313" indent="-214313"/>
            <a:r>
              <a:rPr lang="en-GB" sz="1500" dirty="0"/>
              <a:t>Law seen as complex (mental capacity and alcohol-dependence; mental health and alcohol-dependence)</a:t>
            </a:r>
          </a:p>
          <a:p>
            <a:pPr marL="214313" indent="-214313"/>
            <a:r>
              <a:rPr lang="en-GB" sz="1500" dirty="0"/>
              <a:t>Absence of safeguarding referrals</a:t>
            </a:r>
          </a:p>
        </p:txBody>
      </p:sp>
      <p:sp>
        <p:nvSpPr>
          <p:cNvPr id="7" name="Text Placeholder 6">
            <a:extLst>
              <a:ext uri="{FF2B5EF4-FFF2-40B4-BE49-F238E27FC236}">
                <a16:creationId xmlns="" xmlns:a16="http://schemas.microsoft.com/office/drawing/2014/main" id="{6361E062-9D1C-C243-BBBD-51602978E45E}"/>
              </a:ext>
            </a:extLst>
          </p:cNvPr>
          <p:cNvSpPr txBox="1">
            <a:spLocks/>
          </p:cNvSpPr>
          <p:nvPr/>
        </p:nvSpPr>
        <p:spPr>
          <a:xfrm>
            <a:off x="7239055" y="1618870"/>
            <a:ext cx="2478696" cy="432197"/>
          </a:xfrm>
          <a:prstGeom prst="rect">
            <a:avLst/>
          </a:prstGeom>
        </p:spPr>
        <p:txBody>
          <a:bodyPr/>
          <a:lst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000" dirty="0">
                <a:solidFill>
                  <a:srgbClr val="BF3563"/>
                </a:solidFill>
              </a:rPr>
              <a:t>Service response</a:t>
            </a:r>
          </a:p>
        </p:txBody>
      </p:sp>
      <p:sp>
        <p:nvSpPr>
          <p:cNvPr id="8" name="Text Placeholder 7">
            <a:extLst>
              <a:ext uri="{FF2B5EF4-FFF2-40B4-BE49-F238E27FC236}">
                <a16:creationId xmlns="" xmlns:a16="http://schemas.microsoft.com/office/drawing/2014/main" id="{7826162B-EA1C-A445-B6F4-0E2D66F8B4CF}"/>
              </a:ext>
            </a:extLst>
          </p:cNvPr>
          <p:cNvSpPr txBox="1">
            <a:spLocks/>
          </p:cNvSpPr>
          <p:nvPr/>
        </p:nvSpPr>
        <p:spPr>
          <a:xfrm>
            <a:off x="7390517" y="2218143"/>
            <a:ext cx="2478696" cy="3352341"/>
          </a:xfrm>
          <a:prstGeom prst="rect">
            <a:avLst/>
          </a:prstGeom>
        </p:spPr>
        <p:txBody>
          <a:bodyPr>
            <a:norm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14313" indent="-214313"/>
            <a:r>
              <a:rPr lang="en-GB" sz="1500" dirty="0"/>
              <a:t>Loss of services</a:t>
            </a:r>
          </a:p>
          <a:p>
            <a:pPr marL="214313" indent="-214313"/>
            <a:r>
              <a:rPr lang="en-GB" sz="1500" dirty="0"/>
              <a:t>Lack of services (mental health support; supported accommodation; outreach)</a:t>
            </a:r>
          </a:p>
          <a:p>
            <a:pPr marL="214313" indent="-214313"/>
            <a:r>
              <a:rPr lang="en-GB" sz="1500" dirty="0"/>
              <a:t>Lack of policies and protocols to guide staff</a:t>
            </a:r>
          </a:p>
          <a:p>
            <a:pPr marL="214313" indent="-214313"/>
            <a:r>
              <a:rPr lang="en-GB" sz="1500" dirty="0"/>
              <a:t>Need for training </a:t>
            </a:r>
          </a:p>
          <a:p>
            <a:pPr marL="214313" indent="-214313"/>
            <a:r>
              <a:rPr lang="en-GB" sz="1500" dirty="0"/>
              <a:t>Need for more robust, humane and flexible approach</a:t>
            </a:r>
          </a:p>
        </p:txBody>
      </p:sp>
    </p:spTree>
    <p:extLst>
      <p:ext uri="{BB962C8B-B14F-4D97-AF65-F5344CB8AC3E}">
        <p14:creationId xmlns:p14="http://schemas.microsoft.com/office/powerpoint/2010/main" val="2002713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5929F6-01AB-8E4C-A445-00C377EDCC9D}"/>
              </a:ext>
            </a:extLst>
          </p:cNvPr>
          <p:cNvSpPr txBox="1">
            <a:spLocks/>
          </p:cNvSpPr>
          <p:nvPr/>
        </p:nvSpPr>
        <p:spPr>
          <a:xfrm>
            <a:off x="1944413" y="601717"/>
            <a:ext cx="7924801" cy="869732"/>
          </a:xfrm>
          <a:prstGeom prst="rect">
            <a:avLst/>
          </a:prstGeom>
        </p:spPr>
        <p:txBody>
          <a:bodyPr>
            <a:normAutofit/>
          </a:bodyPr>
          <a:lstStyle>
            <a:lvl1pPr algn="ctr" defTabSz="457200" rtl="0" eaLnBrk="1" fontAlgn="base" hangingPunct="1">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2pPr>
            <a:lvl3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3pPr>
            <a:lvl4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4pPr>
            <a:lvl5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5pPr>
            <a:lvl6pPr marL="4572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6pPr>
            <a:lvl7pPr marL="9144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7pPr>
            <a:lvl8pPr marL="13716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8pPr>
            <a:lvl9pPr marL="18288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9pPr>
          </a:lstStyle>
          <a:p>
            <a:pPr algn="l"/>
            <a:r>
              <a:rPr lang="en-GB" sz="3200" dirty="0">
                <a:solidFill>
                  <a:srgbClr val="BF3563"/>
                </a:solidFill>
              </a:rPr>
              <a:t>Findings on multiple exclusion homelessness</a:t>
            </a:r>
          </a:p>
        </p:txBody>
      </p:sp>
      <p:sp>
        <p:nvSpPr>
          <p:cNvPr id="3" name="Content Placeholder 2">
            <a:extLst>
              <a:ext uri="{FF2B5EF4-FFF2-40B4-BE49-F238E27FC236}">
                <a16:creationId xmlns="" xmlns:a16="http://schemas.microsoft.com/office/drawing/2014/main" id="{7E057461-ADB1-A047-B298-38E82D2BB279}"/>
              </a:ext>
            </a:extLst>
          </p:cNvPr>
          <p:cNvSpPr txBox="1">
            <a:spLocks/>
          </p:cNvSpPr>
          <p:nvPr/>
        </p:nvSpPr>
        <p:spPr>
          <a:xfrm>
            <a:off x="2075793" y="1555532"/>
            <a:ext cx="7457090" cy="4351283"/>
          </a:xfrm>
          <a:prstGeom prst="rect">
            <a:avLst/>
          </a:prstGeom>
        </p:spPr>
        <p:txBody>
          <a:bodyPr>
            <a:normAutofit fontScale="70000" lnSpcReduction="20000"/>
          </a:bodyPr>
          <a:lst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dirty="0"/>
              <a:t>14 references to good practice</a:t>
            </a:r>
          </a:p>
          <a:p>
            <a:pPr lvl="1"/>
            <a:r>
              <a:rPr lang="en-GB" dirty="0"/>
              <a:t>Rapport building, expression of humanity, provision of care and support and emergency accommodation, health services outreach, colocation of practitioners, clear referrals</a:t>
            </a:r>
          </a:p>
          <a:p>
            <a:r>
              <a:rPr lang="en-GB" dirty="0"/>
              <a:t>42 references to practice shortfalls</a:t>
            </a:r>
          </a:p>
          <a:p>
            <a:pPr lvl="1"/>
            <a:r>
              <a:rPr lang="en-GB" dirty="0"/>
              <a:t>Delayed or missing risk, mental health and mental capacity assessments, unclear referral pathways, discharges to no fixed abode, lack of use of available legal rules, absence of consideration of vulnerability</a:t>
            </a:r>
          </a:p>
          <a:p>
            <a:r>
              <a:rPr lang="en-GB" dirty="0"/>
              <a:t>18 recommendations</a:t>
            </a:r>
          </a:p>
          <a:p>
            <a:pPr lvl="1"/>
            <a:r>
              <a:rPr lang="en-GB" dirty="0"/>
              <a:t>Wrap-around support (health and care and support as well as housing), coordination of response, legal literacy, commissioning for health and social care as well as housing, governance oversight</a:t>
            </a:r>
          </a:p>
        </p:txBody>
      </p:sp>
    </p:spTree>
    <p:extLst>
      <p:ext uri="{BB962C8B-B14F-4D97-AF65-F5344CB8AC3E}">
        <p14:creationId xmlns:p14="http://schemas.microsoft.com/office/powerpoint/2010/main" val="3536466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C66264F-4FEF-8A49-8934-20FC364FC21C}"/>
              </a:ext>
            </a:extLst>
          </p:cNvPr>
          <p:cNvSpPr txBox="1">
            <a:spLocks/>
          </p:cNvSpPr>
          <p:nvPr/>
        </p:nvSpPr>
        <p:spPr>
          <a:xfrm>
            <a:off x="1944413" y="601717"/>
            <a:ext cx="7924801" cy="869732"/>
          </a:xfrm>
          <a:prstGeom prst="rect">
            <a:avLst/>
          </a:prstGeom>
        </p:spPr>
        <p:txBody>
          <a:bodyPr>
            <a:normAutofit/>
          </a:bodyPr>
          <a:lstStyle>
            <a:lvl1pPr algn="ctr" defTabSz="457200" rtl="0" eaLnBrk="1" fontAlgn="base" hangingPunct="1">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2pPr>
            <a:lvl3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3pPr>
            <a:lvl4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4pPr>
            <a:lvl5pPr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5pPr>
            <a:lvl6pPr marL="4572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6pPr>
            <a:lvl7pPr marL="9144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7pPr>
            <a:lvl8pPr marL="13716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8pPr>
            <a:lvl9pPr marL="1828800" algn="ctr" defTabSz="457200" rtl="0" eaLnBrk="1" fontAlgn="base" hangingPunct="1">
              <a:spcBef>
                <a:spcPct val="0"/>
              </a:spcBef>
              <a:spcAft>
                <a:spcPct val="0"/>
              </a:spcAft>
              <a:defRPr sz="4400">
                <a:solidFill>
                  <a:schemeClr val="tx1"/>
                </a:solidFill>
                <a:latin typeface="Arial" panose="020B0604020202020204" pitchFamily="34" charset="0"/>
                <a:ea typeface="ＭＳ Ｐゴシック" panose="020B0600070205080204" pitchFamily="34" charset="-128"/>
              </a:defRPr>
            </a:lvl9pPr>
          </a:lstStyle>
          <a:p>
            <a:pPr algn="l"/>
            <a:r>
              <a:rPr lang="en-GB" sz="3200" dirty="0">
                <a:solidFill>
                  <a:srgbClr val="BF3563"/>
                </a:solidFill>
              </a:rPr>
              <a:t>Findings on mental health</a:t>
            </a:r>
          </a:p>
        </p:txBody>
      </p:sp>
      <p:sp>
        <p:nvSpPr>
          <p:cNvPr id="3" name="Content Placeholder 2">
            <a:extLst>
              <a:ext uri="{FF2B5EF4-FFF2-40B4-BE49-F238E27FC236}">
                <a16:creationId xmlns="" xmlns:a16="http://schemas.microsoft.com/office/drawing/2014/main" id="{9BA0293A-2FD4-BE44-87A4-4E7001791748}"/>
              </a:ext>
            </a:extLst>
          </p:cNvPr>
          <p:cNvSpPr txBox="1">
            <a:spLocks/>
          </p:cNvSpPr>
          <p:nvPr/>
        </p:nvSpPr>
        <p:spPr>
          <a:xfrm>
            <a:off x="1944413" y="1368974"/>
            <a:ext cx="4030717" cy="4244010"/>
          </a:xfrm>
          <a:prstGeom prst="rect">
            <a:avLst/>
          </a:prstGeom>
        </p:spPr>
        <p:txBody>
          <a:bodyPr>
            <a:normAutofit lnSpcReduction="10000"/>
          </a:bodyPr>
          <a:lst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1900" dirty="0"/>
              <a:t>Good practice</a:t>
            </a:r>
          </a:p>
          <a:p>
            <a:pPr marL="0" indent="0">
              <a:buNone/>
            </a:pPr>
            <a:endParaRPr lang="en-GB" dirty="0"/>
          </a:p>
          <a:p>
            <a:pPr lvl="1"/>
            <a:r>
              <a:rPr lang="en-GB" sz="2100" dirty="0"/>
              <a:t>Timely and thorough assessments</a:t>
            </a:r>
          </a:p>
          <a:p>
            <a:pPr lvl="1"/>
            <a:r>
              <a:rPr lang="en-GB" sz="2100" dirty="0"/>
              <a:t>Understanding and use of law</a:t>
            </a:r>
          </a:p>
          <a:p>
            <a:pPr lvl="1"/>
            <a:r>
              <a:rPr lang="en-GB" sz="2100" dirty="0"/>
              <a:t>Referral practice</a:t>
            </a:r>
          </a:p>
          <a:p>
            <a:pPr lvl="1"/>
            <a:r>
              <a:rPr lang="en-GB" sz="2100" dirty="0"/>
              <a:t>Effective collaboration and communication</a:t>
            </a:r>
          </a:p>
          <a:p>
            <a:pPr lvl="1"/>
            <a:r>
              <a:rPr lang="en-GB" sz="2100" dirty="0"/>
              <a:t>Use of adult safeguarding</a:t>
            </a:r>
          </a:p>
          <a:p>
            <a:pPr lvl="1"/>
            <a:r>
              <a:rPr lang="en-GB" sz="2100" dirty="0"/>
              <a:t>Assertive outreach and follow-up</a:t>
            </a:r>
          </a:p>
        </p:txBody>
      </p:sp>
      <p:sp>
        <p:nvSpPr>
          <p:cNvPr id="4" name="Content Placeholder 3">
            <a:extLst>
              <a:ext uri="{FF2B5EF4-FFF2-40B4-BE49-F238E27FC236}">
                <a16:creationId xmlns="" xmlns:a16="http://schemas.microsoft.com/office/drawing/2014/main" id="{32930AB0-CB4E-F644-A0E1-1A9E55B4CF6F}"/>
              </a:ext>
            </a:extLst>
          </p:cNvPr>
          <p:cNvSpPr txBox="1">
            <a:spLocks/>
          </p:cNvSpPr>
          <p:nvPr/>
        </p:nvSpPr>
        <p:spPr>
          <a:xfrm>
            <a:off x="5975129" y="1358463"/>
            <a:ext cx="4447786" cy="4897820"/>
          </a:xfrm>
          <a:prstGeom prst="rect">
            <a:avLst/>
          </a:prstGeom>
        </p:spPr>
        <p:txBody>
          <a:bodyPr>
            <a:normAutofit fontScale="55000" lnSpcReduction="20000"/>
          </a:bodyPr>
          <a:lst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panose="020B0600070205080204" pitchFamily="34" charset="-128"/>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panose="020B0600070205080204" pitchFamily="34"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panose="020B0600070205080204" pitchFamily="34"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dirty="0"/>
              <a:t>Practice shortfalls</a:t>
            </a:r>
          </a:p>
          <a:p>
            <a:pPr marL="0" indent="0">
              <a:buNone/>
            </a:pPr>
            <a:endParaRPr lang="en-GB" dirty="0"/>
          </a:p>
          <a:p>
            <a:pPr lvl="1"/>
            <a:r>
              <a:rPr lang="en-GB" sz="2900" dirty="0"/>
              <a:t>Failure to differentiate between mental health and MHA 1983 assessments</a:t>
            </a:r>
          </a:p>
          <a:p>
            <a:pPr lvl="1"/>
            <a:r>
              <a:rPr lang="en-GB" sz="2900" dirty="0"/>
              <a:t>Poor (risk) assessments and reviews</a:t>
            </a:r>
          </a:p>
          <a:p>
            <a:pPr lvl="1"/>
            <a:r>
              <a:rPr lang="en-GB" sz="2900" dirty="0"/>
              <a:t>Failure to think family and assess dynamics</a:t>
            </a:r>
          </a:p>
          <a:p>
            <a:pPr lvl="1"/>
            <a:r>
              <a:rPr lang="en-GB" sz="2900" dirty="0"/>
              <a:t>Lack of outreach</a:t>
            </a:r>
          </a:p>
          <a:p>
            <a:pPr lvl="1"/>
            <a:r>
              <a:rPr lang="en-GB" sz="2900" dirty="0"/>
              <a:t>Case bouncing/revolving door</a:t>
            </a:r>
          </a:p>
          <a:p>
            <a:pPr lvl="1"/>
            <a:r>
              <a:rPr lang="en-GB" sz="2900" dirty="0"/>
              <a:t>Referral pathways into mental health – who can refer?</a:t>
            </a:r>
          </a:p>
          <a:p>
            <a:pPr lvl="1"/>
            <a:r>
              <a:rPr lang="en-GB" sz="2900" dirty="0"/>
              <a:t>Lack of secondary mental health services for people not in immediate crisis</a:t>
            </a:r>
          </a:p>
          <a:p>
            <a:pPr lvl="1"/>
            <a:r>
              <a:rPr lang="en-GB" sz="2900" dirty="0"/>
              <a:t>Lack of understanding of MHA 1983</a:t>
            </a:r>
          </a:p>
          <a:p>
            <a:pPr lvl="1"/>
            <a:r>
              <a:rPr lang="en-GB" sz="2900" dirty="0"/>
              <a:t>Failure to use safeguarding procedures</a:t>
            </a:r>
          </a:p>
          <a:p>
            <a:pPr lvl="1"/>
            <a:r>
              <a:rPr lang="en-GB" sz="2900" dirty="0"/>
              <a:t>CPA guidance not followed</a:t>
            </a:r>
          </a:p>
          <a:p>
            <a:pPr lvl="1"/>
            <a:r>
              <a:rPr lang="en-GB" sz="2900" dirty="0"/>
              <a:t>Parity of esteem, for example mental health overshadowing physical health concerns</a:t>
            </a:r>
          </a:p>
        </p:txBody>
      </p:sp>
    </p:spTree>
    <p:extLst>
      <p:ext uri="{BB962C8B-B14F-4D97-AF65-F5344CB8AC3E}">
        <p14:creationId xmlns:p14="http://schemas.microsoft.com/office/powerpoint/2010/main" val="1735359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5600E044-1BA3-D447-AC56-96046B11F609}"/>
              </a:ext>
            </a:extLst>
          </p:cNvPr>
          <p:cNvSpPr txBox="1"/>
          <p:nvPr/>
        </p:nvSpPr>
        <p:spPr>
          <a:xfrm>
            <a:off x="2927903" y="1139030"/>
            <a:ext cx="5258234" cy="461665"/>
          </a:xfrm>
          <a:prstGeom prst="rect">
            <a:avLst/>
          </a:prstGeom>
          <a:noFill/>
        </p:spPr>
        <p:txBody>
          <a:bodyPr wrap="none" rtlCol="0">
            <a:spAutoFit/>
          </a:bodyPr>
          <a:lstStyle/>
          <a:p>
            <a:r>
              <a:rPr lang="en-US" sz="2400" dirty="0">
                <a:solidFill>
                  <a:srgbClr val="AD0296"/>
                </a:solidFill>
              </a:rPr>
              <a:t>Findings and recommendations: advocacy</a:t>
            </a:r>
          </a:p>
        </p:txBody>
      </p:sp>
      <p:sp>
        <p:nvSpPr>
          <p:cNvPr id="9" name="TextBox 8">
            <a:extLst>
              <a:ext uri="{FF2B5EF4-FFF2-40B4-BE49-F238E27FC236}">
                <a16:creationId xmlns="" xmlns:a16="http://schemas.microsoft.com/office/drawing/2014/main" id="{F5257090-5C91-4244-A0D6-94330B5C290A}"/>
              </a:ext>
            </a:extLst>
          </p:cNvPr>
          <p:cNvSpPr txBox="1"/>
          <p:nvPr/>
        </p:nvSpPr>
        <p:spPr>
          <a:xfrm>
            <a:off x="4935609" y="1918253"/>
            <a:ext cx="184731" cy="369332"/>
          </a:xfrm>
          <a:prstGeom prst="rect">
            <a:avLst/>
          </a:prstGeom>
          <a:noFill/>
        </p:spPr>
        <p:txBody>
          <a:bodyPr wrap="none" rtlCol="0">
            <a:spAutoFit/>
          </a:bodyPr>
          <a:lstStyle/>
          <a:p>
            <a:endParaRPr lang="en-US" dirty="0"/>
          </a:p>
        </p:txBody>
      </p:sp>
      <p:sp>
        <p:nvSpPr>
          <p:cNvPr id="13" name="TextBox 12">
            <a:extLst>
              <a:ext uri="{FF2B5EF4-FFF2-40B4-BE49-F238E27FC236}">
                <a16:creationId xmlns="" xmlns:a16="http://schemas.microsoft.com/office/drawing/2014/main" id="{6BCB0417-20F9-1D4B-AD62-D1C6A547145C}"/>
              </a:ext>
            </a:extLst>
          </p:cNvPr>
          <p:cNvSpPr txBox="1"/>
          <p:nvPr/>
        </p:nvSpPr>
        <p:spPr>
          <a:xfrm>
            <a:off x="2927904" y="1606631"/>
            <a:ext cx="6336195" cy="646331"/>
          </a:xfrm>
          <a:prstGeom prst="rect">
            <a:avLst/>
          </a:prstGeom>
          <a:noFill/>
        </p:spPr>
        <p:txBody>
          <a:bodyPr wrap="square" rtlCol="0">
            <a:spAutoFit/>
          </a:bodyPr>
          <a:lstStyle/>
          <a:p>
            <a:r>
              <a:rPr lang="en-US" dirty="0"/>
              <a:t>Do practitioners and commissioners give sufficient attention to advocacy? Is SAB oversight of advocacy sufficient?</a:t>
            </a:r>
          </a:p>
        </p:txBody>
      </p:sp>
      <p:graphicFrame>
        <p:nvGraphicFramePr>
          <p:cNvPr id="15" name="Table 4">
            <a:extLst>
              <a:ext uri="{FF2B5EF4-FFF2-40B4-BE49-F238E27FC236}">
                <a16:creationId xmlns="" xmlns:a16="http://schemas.microsoft.com/office/drawing/2014/main" id="{487DB8D1-CDC6-6B49-A544-C390253B39B1}"/>
              </a:ext>
            </a:extLst>
          </p:cNvPr>
          <p:cNvGraphicFramePr>
            <a:graphicFrameLocks noGrp="1"/>
          </p:cNvGraphicFramePr>
          <p:nvPr>
            <p:extLst/>
          </p:nvPr>
        </p:nvGraphicFramePr>
        <p:xfrm>
          <a:off x="2965174" y="2375825"/>
          <a:ext cx="6402182" cy="3162300"/>
        </p:xfrm>
        <a:graphic>
          <a:graphicData uri="http://schemas.openxmlformats.org/drawingml/2006/table">
            <a:tbl>
              <a:tblPr firstRow="1" bandRow="1">
                <a:tableStyleId>{5C22544A-7EE6-4342-B048-85BDC9FD1C3A}</a:tableStyleId>
              </a:tblPr>
              <a:tblGrid>
                <a:gridCol w="3259861">
                  <a:extLst>
                    <a:ext uri="{9D8B030D-6E8A-4147-A177-3AD203B41FA5}">
                      <a16:colId xmlns="" xmlns:a16="http://schemas.microsoft.com/office/drawing/2014/main" val="1853706378"/>
                    </a:ext>
                  </a:extLst>
                </a:gridCol>
                <a:gridCol w="162560">
                  <a:extLst>
                    <a:ext uri="{9D8B030D-6E8A-4147-A177-3AD203B41FA5}">
                      <a16:colId xmlns="" xmlns:a16="http://schemas.microsoft.com/office/drawing/2014/main" val="81050258"/>
                    </a:ext>
                  </a:extLst>
                </a:gridCol>
                <a:gridCol w="2979761">
                  <a:extLst>
                    <a:ext uri="{9D8B030D-6E8A-4147-A177-3AD203B41FA5}">
                      <a16:colId xmlns="" xmlns:a16="http://schemas.microsoft.com/office/drawing/2014/main" val="4179319573"/>
                    </a:ext>
                  </a:extLst>
                </a:gridCol>
              </a:tblGrid>
              <a:tr h="274320">
                <a:tc>
                  <a:txBody>
                    <a:bodyPr/>
                    <a:lstStyle/>
                    <a:p>
                      <a:r>
                        <a:rPr lang="en-US" sz="1400" b="0" dirty="0"/>
                        <a:t>Notable findings on advocacy</a:t>
                      </a:r>
                    </a:p>
                  </a:txBody>
                  <a:tcPr marL="68580" marR="68580" marT="34290" marB="34290"/>
                </a:tc>
                <a:tc>
                  <a:txBody>
                    <a:bodyPr/>
                    <a:lstStyle/>
                    <a:p>
                      <a:endParaRPr lang="en-US" sz="1400" dirty="0"/>
                    </a:p>
                  </a:txBody>
                  <a:tcPr marL="68580" marR="68580" marT="34290" marB="34290">
                    <a:noFill/>
                  </a:tcPr>
                </a:tc>
                <a:tc>
                  <a:txBody>
                    <a:bodyPr/>
                    <a:lstStyle/>
                    <a:p>
                      <a:r>
                        <a:rPr lang="en-US" sz="1400" b="0" dirty="0"/>
                        <a:t>Recommendations about advocacy</a:t>
                      </a:r>
                    </a:p>
                  </a:txBody>
                  <a:tcPr marL="68580" marR="68580" marT="34290" marB="34290"/>
                </a:tc>
                <a:extLst>
                  <a:ext uri="{0D108BD9-81ED-4DB2-BD59-A6C34878D82A}">
                    <a16:rowId xmlns="" xmlns:a16="http://schemas.microsoft.com/office/drawing/2014/main" val="1838977947"/>
                  </a:ext>
                </a:extLst>
              </a:tr>
              <a:tr h="27432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Advocacy</a:t>
                      </a:r>
                      <a:r>
                        <a:rPr lang="en-US" sz="1400" baseline="0" dirty="0"/>
                        <a:t> not considered - omissions</a:t>
                      </a:r>
                      <a:endParaRPr lang="en-US" sz="1400" dirty="0"/>
                    </a:p>
                  </a:txBody>
                  <a:tcPr marL="68580" marR="68580" marT="34290" marB="34290"/>
                </a:tc>
                <a:tc>
                  <a:txBody>
                    <a:bodyPr/>
                    <a:lstStyle/>
                    <a:p>
                      <a:endParaRPr lang="en-US" sz="1400" dirty="0"/>
                    </a:p>
                  </a:txBody>
                  <a:tcPr marL="68580" marR="68580" marT="34290" marB="34290">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Ensure</a:t>
                      </a:r>
                      <a:r>
                        <a:rPr lang="en-US" sz="1400" baseline="0" dirty="0"/>
                        <a:t> advocacy considered</a:t>
                      </a:r>
                      <a:endParaRPr lang="en-US" sz="1400" dirty="0"/>
                    </a:p>
                  </a:txBody>
                  <a:tcPr marL="68580" marR="68580" marT="34290" marB="34290"/>
                </a:tc>
                <a:extLst>
                  <a:ext uri="{0D108BD9-81ED-4DB2-BD59-A6C34878D82A}">
                    <a16:rowId xmlns="" xmlns:a16="http://schemas.microsoft.com/office/drawing/2014/main" val="2185036206"/>
                  </a:ext>
                </a:extLst>
              </a:tr>
              <a:tr h="274320">
                <a:tc>
                  <a:txBody>
                    <a:bodyPr/>
                    <a:lstStyle/>
                    <a:p>
                      <a:r>
                        <a:rPr lang="en-US" sz="1400" dirty="0"/>
                        <a:t>Good</a:t>
                      </a:r>
                      <a:r>
                        <a:rPr lang="en-US" sz="1400" baseline="0" dirty="0"/>
                        <a:t> advocate practice recorded</a:t>
                      </a:r>
                      <a:endParaRPr lang="en-US" sz="1400" dirty="0"/>
                    </a:p>
                  </a:txBody>
                  <a:tcPr marL="68580" marR="68580" marT="34290" marB="34290"/>
                </a:tc>
                <a:tc>
                  <a:txBody>
                    <a:bodyPr/>
                    <a:lstStyle/>
                    <a:p>
                      <a:endParaRPr lang="en-US" sz="1400" dirty="0"/>
                    </a:p>
                  </a:txBody>
                  <a:tcPr marL="68580" marR="68580" marT="34290" marB="34290">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Involve</a:t>
                      </a:r>
                      <a:r>
                        <a:rPr lang="en-US" sz="1400" baseline="0" dirty="0"/>
                        <a:t> advocates </a:t>
                      </a:r>
                      <a:endParaRPr lang="en-US" sz="1400" dirty="0"/>
                    </a:p>
                  </a:txBody>
                  <a:tcPr marL="68580" marR="68580" marT="34290" marB="34290"/>
                </a:tc>
                <a:extLst>
                  <a:ext uri="{0D108BD9-81ED-4DB2-BD59-A6C34878D82A}">
                    <a16:rowId xmlns="" xmlns:a16="http://schemas.microsoft.com/office/drawing/2014/main" val="1701006307"/>
                  </a:ext>
                </a:extLst>
              </a:tr>
              <a:tr h="480060">
                <a:tc>
                  <a:txBody>
                    <a:bodyPr/>
                    <a:lstStyle/>
                    <a:p>
                      <a:r>
                        <a:rPr lang="en-US" sz="1400" dirty="0"/>
                        <a:t>Provided</a:t>
                      </a:r>
                      <a:r>
                        <a:rPr lang="en-US" sz="1400" baseline="0" dirty="0"/>
                        <a:t> – but sometimes very late</a:t>
                      </a:r>
                      <a:endParaRPr lang="en-US" sz="1400" dirty="0"/>
                    </a:p>
                  </a:txBody>
                  <a:tcPr marL="68580" marR="68580" marT="34290" marB="34290"/>
                </a:tc>
                <a:tc>
                  <a:txBody>
                    <a:bodyPr/>
                    <a:lstStyle/>
                    <a:p>
                      <a:endParaRPr lang="en-US" sz="1400" dirty="0"/>
                    </a:p>
                  </a:txBody>
                  <a:tcPr marL="68580" marR="68580" marT="34290" marB="34290">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Services</a:t>
                      </a:r>
                      <a:r>
                        <a:rPr lang="en-US" sz="1400" baseline="0" dirty="0"/>
                        <a:t> to review practice of engaging with advocates</a:t>
                      </a:r>
                      <a:endParaRPr lang="en-US" sz="1400" dirty="0"/>
                    </a:p>
                  </a:txBody>
                  <a:tcPr marL="68580" marR="68580" marT="34290" marB="34290"/>
                </a:tc>
                <a:extLst>
                  <a:ext uri="{0D108BD9-81ED-4DB2-BD59-A6C34878D82A}">
                    <a16:rowId xmlns="" xmlns:a16="http://schemas.microsoft.com/office/drawing/2014/main" val="2318085998"/>
                  </a:ext>
                </a:extLst>
              </a:tr>
              <a:tr h="274320">
                <a:tc>
                  <a:txBody>
                    <a:bodyPr/>
                    <a:lstStyle/>
                    <a:p>
                      <a:r>
                        <a:rPr lang="en-US" sz="1400" dirty="0"/>
                        <a:t>Waiting</a:t>
                      </a:r>
                      <a:r>
                        <a:rPr lang="en-US" sz="1400" baseline="0" dirty="0"/>
                        <a:t> list – adequacy of provision</a:t>
                      </a:r>
                      <a:endParaRPr lang="en-US" sz="1400" dirty="0"/>
                    </a:p>
                  </a:txBody>
                  <a:tcPr marL="68580" marR="68580" marT="34290" marB="34290"/>
                </a:tc>
                <a:tc>
                  <a:txBody>
                    <a:bodyPr/>
                    <a:lstStyle/>
                    <a:p>
                      <a:endParaRPr lang="en-US" sz="1400" dirty="0"/>
                    </a:p>
                  </a:txBody>
                  <a:tcPr marL="68580" marR="68580" marT="34290" marB="34290">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Services</a:t>
                      </a:r>
                      <a:r>
                        <a:rPr lang="en-US" sz="1400" baseline="0" dirty="0"/>
                        <a:t> to review commissioning</a:t>
                      </a:r>
                      <a:endParaRPr lang="en-US" sz="1400" dirty="0"/>
                    </a:p>
                  </a:txBody>
                  <a:tcPr marL="68580" marR="68580" marT="34290" marB="34290"/>
                </a:tc>
                <a:extLst>
                  <a:ext uri="{0D108BD9-81ED-4DB2-BD59-A6C34878D82A}">
                    <a16:rowId xmlns="" xmlns:a16="http://schemas.microsoft.com/office/drawing/2014/main" val="458541602"/>
                  </a:ext>
                </a:extLst>
              </a:tr>
              <a:tr h="480060">
                <a:tc>
                  <a:txBody>
                    <a:bodyPr/>
                    <a:lstStyle/>
                    <a:p>
                      <a:r>
                        <a:rPr lang="en-US" sz="1400" dirty="0"/>
                        <a:t>Cultural barriers to engaging advocates</a:t>
                      </a:r>
                    </a:p>
                  </a:txBody>
                  <a:tcPr marL="68580" marR="68580" marT="34290" marB="34290"/>
                </a:tc>
                <a:tc>
                  <a:txBody>
                    <a:bodyPr/>
                    <a:lstStyle/>
                    <a:p>
                      <a:endParaRPr lang="en-US" sz="1400" dirty="0"/>
                    </a:p>
                  </a:txBody>
                  <a:tcPr marL="68580" marR="68580" marT="34290" marB="34290">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SABs</a:t>
                      </a:r>
                      <a:r>
                        <a:rPr lang="en-US" sz="1400" baseline="0" dirty="0"/>
                        <a:t> to audit provision and practice for assurance</a:t>
                      </a:r>
                      <a:endParaRPr lang="en-US" sz="1400" dirty="0"/>
                    </a:p>
                  </a:txBody>
                  <a:tcPr marL="68580" marR="68580" marT="34290" marB="34290"/>
                </a:tc>
                <a:extLst>
                  <a:ext uri="{0D108BD9-81ED-4DB2-BD59-A6C34878D82A}">
                    <a16:rowId xmlns="" xmlns:a16="http://schemas.microsoft.com/office/drawing/2014/main" val="2503153679"/>
                  </a:ext>
                </a:extLst>
              </a:tr>
              <a:tr h="480060">
                <a:tc>
                  <a:txBody>
                    <a:bodyPr/>
                    <a:lstStyle/>
                    <a:p>
                      <a:r>
                        <a:rPr lang="en-US" sz="1400" dirty="0"/>
                        <a:t>Lack</a:t>
                      </a:r>
                      <a:r>
                        <a:rPr lang="en-US" sz="1400" baseline="0" dirty="0"/>
                        <a:t> of understanding of role of advocates</a:t>
                      </a:r>
                      <a:endParaRPr lang="en-US" sz="1400" dirty="0"/>
                    </a:p>
                  </a:txBody>
                  <a:tcPr marL="68580" marR="68580" marT="34290" marB="34290"/>
                </a:tc>
                <a:tc>
                  <a:txBody>
                    <a:bodyPr/>
                    <a:lstStyle/>
                    <a:p>
                      <a:endParaRPr lang="en-US" sz="1400" dirty="0"/>
                    </a:p>
                  </a:txBody>
                  <a:tcPr marL="68580" marR="68580" marT="34290" marB="34290">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SABs</a:t>
                      </a:r>
                      <a:r>
                        <a:rPr lang="en-US" sz="1400" baseline="0" dirty="0"/>
                        <a:t> to develop guidance for staff</a:t>
                      </a:r>
                      <a:endParaRPr lang="en-US" sz="1400" dirty="0"/>
                    </a:p>
                  </a:txBody>
                  <a:tcPr marL="68580" marR="68580" marT="34290" marB="34290"/>
                </a:tc>
                <a:extLst>
                  <a:ext uri="{0D108BD9-81ED-4DB2-BD59-A6C34878D82A}">
                    <a16:rowId xmlns="" xmlns:a16="http://schemas.microsoft.com/office/drawing/2014/main" val="3416113413"/>
                  </a:ext>
                </a:extLst>
              </a:tr>
              <a:tr h="274320">
                <a:tc>
                  <a:txBody>
                    <a:bodyPr/>
                    <a:lstStyle/>
                    <a:p>
                      <a:r>
                        <a:rPr lang="en-US" sz="1400" dirty="0"/>
                        <a:t>Individuals not engaging with advocates</a:t>
                      </a:r>
                    </a:p>
                  </a:txBody>
                  <a:tcPr marL="68580" marR="68580" marT="34290" marB="34290"/>
                </a:tc>
                <a:tc>
                  <a:txBody>
                    <a:bodyPr/>
                    <a:lstStyle/>
                    <a:p>
                      <a:endParaRPr lang="en-US" sz="1400" dirty="0"/>
                    </a:p>
                  </a:txBody>
                  <a:tcPr marL="68580" marR="68580" marT="34290" marB="34290">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Training</a:t>
                      </a:r>
                    </a:p>
                  </a:txBody>
                  <a:tcPr marL="68580" marR="68580" marT="34290" marB="34290"/>
                </a:tc>
                <a:extLst>
                  <a:ext uri="{0D108BD9-81ED-4DB2-BD59-A6C34878D82A}">
                    <a16:rowId xmlns="" xmlns:a16="http://schemas.microsoft.com/office/drawing/2014/main" val="916109549"/>
                  </a:ext>
                </a:extLst>
              </a:tr>
              <a:tr h="274320">
                <a:tc>
                  <a:txBody>
                    <a:bodyPr/>
                    <a:lstStyle/>
                    <a:p>
                      <a:r>
                        <a:rPr lang="en-US" sz="1400" baseline="0" dirty="0"/>
                        <a:t>Use of family and/or staff as advocates</a:t>
                      </a:r>
                      <a:endParaRPr lang="en-US" sz="1400" dirty="0"/>
                    </a:p>
                  </a:txBody>
                  <a:tcPr marL="68580" marR="68580" marT="34290" marB="34290">
                    <a:noFill/>
                  </a:tcPr>
                </a:tc>
                <a:tc>
                  <a:txBody>
                    <a:bodyPr/>
                    <a:lstStyle/>
                    <a:p>
                      <a:endParaRPr lang="en-US" sz="1400" dirty="0"/>
                    </a:p>
                  </a:txBody>
                  <a:tcPr marL="68580" marR="68580" marT="34290" marB="34290">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dirty="0"/>
                        <a:t>National governance of advocacy</a:t>
                      </a:r>
                    </a:p>
                  </a:txBody>
                  <a:tcPr marL="68580" marR="68580" marT="34290" marB="34290"/>
                </a:tc>
                <a:extLst>
                  <a:ext uri="{0D108BD9-81ED-4DB2-BD59-A6C34878D82A}">
                    <a16:rowId xmlns="" xmlns:a16="http://schemas.microsoft.com/office/drawing/2014/main" val="3751975850"/>
                  </a:ext>
                </a:extLst>
              </a:tr>
            </a:tbl>
          </a:graphicData>
        </a:graphic>
      </p:graphicFrame>
    </p:spTree>
    <p:extLst>
      <p:ext uri="{BB962C8B-B14F-4D97-AF65-F5344CB8AC3E}">
        <p14:creationId xmlns:p14="http://schemas.microsoft.com/office/powerpoint/2010/main" val="3094114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Findings from recent reviews</a:t>
            </a:r>
            <a:endParaRPr lang="en-GB" dirty="0"/>
          </a:p>
        </p:txBody>
      </p:sp>
      <p:sp>
        <p:nvSpPr>
          <p:cNvPr id="3" name="Content Placeholder 2"/>
          <p:cNvSpPr>
            <a:spLocks noGrp="1"/>
          </p:cNvSpPr>
          <p:nvPr>
            <p:ph sz="quarter" idx="13"/>
          </p:nvPr>
        </p:nvSpPr>
        <p:spPr/>
        <p:txBody>
          <a:bodyPr>
            <a:normAutofit fontScale="77500" lnSpcReduction="20000"/>
          </a:bodyPr>
          <a:lstStyle/>
          <a:p>
            <a:r>
              <a:rPr lang="en-GB" dirty="0" smtClean="0"/>
              <a:t>Lack of legal literacy about nearest relative and powers of entry</a:t>
            </a:r>
          </a:p>
          <a:p>
            <a:r>
              <a:rPr lang="en-GB" dirty="0" smtClean="0"/>
              <a:t>Concern about lack of urgency in mental health assessments</a:t>
            </a:r>
          </a:p>
          <a:p>
            <a:r>
              <a:rPr lang="en-GB" dirty="0" smtClean="0"/>
              <a:t>Shortage of mental health beds</a:t>
            </a:r>
          </a:p>
          <a:p>
            <a:r>
              <a:rPr lang="en-GB" dirty="0" smtClean="0"/>
              <a:t>Shortcomings in delivery of section 117 after-care plans</a:t>
            </a:r>
          </a:p>
          <a:p>
            <a:r>
              <a:rPr lang="en-GB" dirty="0" smtClean="0"/>
              <a:t>Concerns about the interface between primary care and secondary mental health care</a:t>
            </a:r>
          </a:p>
          <a:p>
            <a:r>
              <a:rPr lang="en-GB" dirty="0" smtClean="0"/>
              <a:t>Concerns about the absence of a trauma-informed approach</a:t>
            </a:r>
          </a:p>
          <a:p>
            <a:r>
              <a:rPr lang="en-GB" dirty="0" smtClean="0"/>
              <a:t>Concerns about lack of access to psychological therapies</a:t>
            </a:r>
          </a:p>
          <a:p>
            <a:r>
              <a:rPr lang="en-GB" dirty="0" smtClean="0"/>
              <a:t>Concerns that article 8 overshadows article 2</a:t>
            </a:r>
          </a:p>
          <a:p>
            <a:r>
              <a:rPr lang="en-GB" dirty="0" smtClean="0"/>
              <a:t>Impact of mental ill-health (and </a:t>
            </a:r>
            <a:r>
              <a:rPr lang="en-GB" smtClean="0"/>
              <a:t>brain injury) </a:t>
            </a:r>
            <a:r>
              <a:rPr lang="en-GB" dirty="0" smtClean="0"/>
              <a:t>on decisional and executive capacity </a:t>
            </a:r>
          </a:p>
          <a:p>
            <a:endParaRPr lang="en-GB" dirty="0"/>
          </a:p>
        </p:txBody>
      </p:sp>
    </p:spTree>
    <p:extLst>
      <p:ext uri="{BB962C8B-B14F-4D97-AF65-F5344CB8AC3E}">
        <p14:creationId xmlns:p14="http://schemas.microsoft.com/office/powerpoint/2010/main" val="2311661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DAB79419-7755-A545-9573-C685769F67DC}"/>
              </a:ext>
            </a:extLst>
          </p:cNvPr>
          <p:cNvSpPr txBox="1"/>
          <p:nvPr/>
        </p:nvSpPr>
        <p:spPr>
          <a:xfrm>
            <a:off x="2080592" y="427384"/>
            <a:ext cx="6947736" cy="584775"/>
          </a:xfrm>
          <a:prstGeom prst="rect">
            <a:avLst/>
          </a:prstGeom>
          <a:noFill/>
        </p:spPr>
        <p:txBody>
          <a:bodyPr wrap="none" rtlCol="0">
            <a:spAutoFit/>
          </a:bodyPr>
          <a:lstStyle/>
          <a:p>
            <a:r>
              <a:rPr lang="en-US" sz="3200" dirty="0">
                <a:solidFill>
                  <a:srgbClr val="AA4D64"/>
                </a:solidFill>
              </a:rPr>
              <a:t>The analytic framework: five domains</a:t>
            </a:r>
          </a:p>
        </p:txBody>
      </p:sp>
      <p:graphicFrame>
        <p:nvGraphicFramePr>
          <p:cNvPr id="3" name="Content Placeholder 3">
            <a:extLst>
              <a:ext uri="{FF2B5EF4-FFF2-40B4-BE49-F238E27FC236}">
                <a16:creationId xmlns="" xmlns:a16="http://schemas.microsoft.com/office/drawing/2014/main" id="{203F6871-EDCD-644F-BCC7-8463363CE069}"/>
              </a:ext>
            </a:extLst>
          </p:cNvPr>
          <p:cNvGraphicFramePr>
            <a:graphicFrameLocks/>
          </p:cNvGraphicFramePr>
          <p:nvPr>
            <p:extLst/>
          </p:nvPr>
        </p:nvGraphicFramePr>
        <p:xfrm>
          <a:off x="1285461" y="1168818"/>
          <a:ext cx="8209722" cy="55080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7779223"/>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41</TotalTime>
  <Words>2154</Words>
  <Application>Microsoft Office PowerPoint</Application>
  <PresentationFormat>Widescreen</PresentationFormat>
  <Paragraphs>196</Paragraphs>
  <Slides>24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ＭＳ Ｐゴシック</vt:lpstr>
      <vt:lpstr>Arial</vt:lpstr>
      <vt:lpstr>Calibri</vt:lpstr>
      <vt:lpstr>Tw Cen MT</vt:lpstr>
      <vt:lpstr>Droplet</vt:lpstr>
      <vt:lpstr>Learning from Safeguarding adult reviews: mental health</vt:lpstr>
      <vt:lpstr>PowerPoint Presentation</vt:lpstr>
      <vt:lpstr>Findings from the national analysis of SARs (2017-2019)</vt:lpstr>
      <vt:lpstr>PowerPoint Presentation</vt:lpstr>
      <vt:lpstr>PowerPoint Presentation</vt:lpstr>
      <vt:lpstr>PowerPoint Presentation</vt:lpstr>
      <vt:lpstr>PowerPoint Presentation</vt:lpstr>
      <vt:lpstr>Findings from recent reviews</vt:lpstr>
      <vt:lpstr>PowerPoint Presentation</vt:lpstr>
      <vt:lpstr>Voices of Experts by Experience</vt:lpstr>
      <vt:lpstr>Helen’s Message</vt:lpstr>
      <vt:lpstr>PowerPoint Presentation</vt:lpstr>
      <vt:lpstr>Is Safeguarding Personal?</vt:lpstr>
      <vt:lpstr>Direct practice – best practice</vt:lpstr>
      <vt:lpstr>Inter-organisational environment – best practice</vt:lpstr>
      <vt:lpstr>Organisational environment – best practice</vt:lpstr>
      <vt:lpstr>SAB governance – best practice</vt:lpstr>
      <vt:lpstr>Lewisham: Mental health SARs</vt:lpstr>
      <vt:lpstr>Thematic overview and SAB response</vt:lpstr>
      <vt:lpstr>Lewisham SAB Response (2)</vt:lpstr>
      <vt:lpstr>Lewisham SARs (mental health) Overview (1)</vt:lpstr>
      <vt:lpstr>Overview (2)</vt:lpstr>
      <vt:lpstr>Questions for us all</vt:lpstr>
      <vt:lpstr>Professor Michael Preston-Shoot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from Safeguarding adult reviews: mental health</dc:title>
  <dc:creator>User</dc:creator>
  <cp:lastModifiedBy>User</cp:lastModifiedBy>
  <cp:revision>8</cp:revision>
  <dcterms:created xsi:type="dcterms:W3CDTF">2023-01-06T08:55:14Z</dcterms:created>
  <dcterms:modified xsi:type="dcterms:W3CDTF">2023-06-12T17:19:07Z</dcterms:modified>
</cp:coreProperties>
</file>